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60" r:id="rId4"/>
    <p:sldId id="261" r:id="rId5"/>
    <p:sldId id="262" r:id="rId6"/>
    <p:sldId id="263" r:id="rId7"/>
    <p:sldId id="264" r:id="rId8"/>
    <p:sldId id="265" r:id="rId9"/>
    <p:sldId id="266" r:id="rId10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98" d="100"/>
          <a:sy n="98" d="100"/>
        </p:scale>
        <p:origin x="82" y="2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761376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624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828800" y="-2286000"/>
            <a:ext cx="5486400" cy="5486400"/>
          </a:xfrm>
          <a:prstGeom prst="ellipse">
            <a:avLst/>
          </a:prstGeom>
          <a:solidFill>
            <a:srgbClr val="1F4068"/>
          </a:solidFill>
          <a:ln/>
        </p:spPr>
      </p:sp>
      <p:sp>
        <p:nvSpPr>
          <p:cNvPr id="3" name="Shape 1"/>
          <p:cNvSpPr/>
          <p:nvPr/>
        </p:nvSpPr>
        <p:spPr>
          <a:xfrm>
            <a:off x="8686800" y="4114800"/>
            <a:ext cx="4572000" cy="4572000"/>
          </a:xfrm>
          <a:prstGeom prst="ellipse">
            <a:avLst/>
          </a:prstGeom>
          <a:solidFill>
            <a:srgbClr val="00B4D8"/>
          </a:solidFill>
          <a:ln/>
        </p:spPr>
      </p:sp>
      <p:sp>
        <p:nvSpPr>
          <p:cNvPr id="4" name="Shape 2"/>
          <p:cNvSpPr/>
          <p:nvPr/>
        </p:nvSpPr>
        <p:spPr>
          <a:xfrm>
            <a:off x="10515600" y="-1371600"/>
            <a:ext cx="3200400" cy="3200400"/>
          </a:xfrm>
          <a:prstGeom prst="ellipse">
            <a:avLst/>
          </a:prstGeom>
          <a:solidFill>
            <a:srgbClr val="E94560"/>
          </a:solidFill>
          <a:ln/>
        </p:spPr>
      </p:sp>
      <p:sp>
        <p:nvSpPr>
          <p:cNvPr id="5" name="Text 3"/>
          <p:cNvSpPr/>
          <p:nvPr/>
        </p:nvSpPr>
        <p:spPr>
          <a:xfrm>
            <a:off x="1097280" y="1097280"/>
            <a:ext cx="73152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ジムここ</a:t>
            </a:r>
            <a:endParaRPr lang="en-US" sz="5400" dirty="0"/>
          </a:p>
        </p:txBody>
      </p:sp>
      <p:sp>
        <p:nvSpPr>
          <p:cNvPr id="6" name="Text 4"/>
          <p:cNvSpPr/>
          <p:nvPr/>
        </p:nvSpPr>
        <p:spPr>
          <a:xfrm>
            <a:off x="1097280" y="2468880"/>
            <a:ext cx="73152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00B4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使い方ガイド</a:t>
            </a:r>
            <a:endParaRPr lang="en-US" sz="4400" dirty="0"/>
          </a:p>
        </p:txBody>
      </p:sp>
      <p:sp>
        <p:nvSpPr>
          <p:cNvPr id="7" name="Text 5"/>
          <p:cNvSpPr/>
          <p:nvPr/>
        </p:nvSpPr>
        <p:spPr>
          <a:xfrm>
            <a:off x="1097280" y="4023360"/>
            <a:ext cx="7315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近所のパーソナルジムを見つけるための</a:t>
            </a:r>
            <a:r>
              <a:rPr lang="ja-JP" alt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ガイド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097280" y="4846320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7F8C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gym.alpron.co.jp</a:t>
            </a:r>
            <a:endParaRPr lang="en-U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65760"/>
            <a:ext cx="6400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1624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ジムこことは？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640080" y="1371600"/>
            <a:ext cx="50292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60000"/>
              </a:lnSpc>
              <a:buNone/>
            </a:pPr>
            <a:r>
              <a:rPr lang="en-US" sz="1500" b="1" dirty="0">
                <a:solidFill>
                  <a:srgbClr val="00B4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「ジムここ」</a:t>
            </a:r>
            <a:r>
              <a:rPr lang="en-US" sz="1500" dirty="0">
                <a:solidFill>
                  <a:srgbClr val="2D3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は、プロテインブランド </a:t>
            </a:r>
            <a:r>
              <a:rPr lang="en-US" sz="1500" b="1" dirty="0">
                <a:solidFill>
                  <a:srgbClr val="2D3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アルプロン</a:t>
            </a:r>
            <a:r>
              <a:rPr lang="en-US" sz="1500" dirty="0">
                <a:solidFill>
                  <a:srgbClr val="2D3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が運営する</a:t>
            </a:r>
            <a:endParaRPr lang="en-US" sz="1500" dirty="0"/>
          </a:p>
          <a:p>
            <a:pPr marL="0" indent="0">
              <a:lnSpc>
                <a:spcPct val="160000"/>
              </a:lnSpc>
              <a:buNone/>
            </a:pPr>
            <a:r>
              <a:rPr lang="en-US" sz="1500" b="1" dirty="0" err="1">
                <a:solidFill>
                  <a:srgbClr val="1624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日本最大級の</a:t>
            </a:r>
            <a:r>
              <a:rPr lang="ja-JP" altLang="en-US" sz="1500" b="1" dirty="0">
                <a:solidFill>
                  <a:srgbClr val="1624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パーソナルジム</a:t>
            </a:r>
            <a:r>
              <a:rPr lang="en-US" sz="1500" b="1" dirty="0" err="1">
                <a:solidFill>
                  <a:srgbClr val="1624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検索サイト</a:t>
            </a:r>
            <a:endParaRPr lang="en-US" sz="1500" dirty="0"/>
          </a:p>
          <a:p>
            <a:pPr marL="0" indent="0">
              <a:lnSpc>
                <a:spcPct val="160000"/>
              </a:lnSpc>
              <a:buNone/>
            </a:pPr>
            <a:r>
              <a:rPr lang="en-US" sz="1500" dirty="0">
                <a:solidFill>
                  <a:srgbClr val="2D3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です。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640080" y="2743200"/>
            <a:ext cx="50292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60000"/>
              </a:lnSpc>
              <a:buNone/>
            </a:pPr>
            <a:r>
              <a:rPr lang="en-US" sz="1400" dirty="0" err="1">
                <a:solidFill>
                  <a:srgbClr val="2D3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全国のパーソナルジムを中心に</a:t>
            </a:r>
            <a:endParaRPr lang="en-US" sz="1400" dirty="0"/>
          </a:p>
          <a:p>
            <a:pPr marL="0" indent="0">
              <a:lnSpc>
                <a:spcPct val="160000"/>
              </a:lnSpc>
              <a:buNone/>
            </a:pPr>
            <a:r>
              <a:rPr lang="en-US" sz="1400" dirty="0" err="1">
                <a:solidFill>
                  <a:srgbClr val="2D3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多彩なフィットネス施設を</a:t>
            </a:r>
            <a:endParaRPr lang="en-US" sz="1400" dirty="0"/>
          </a:p>
          <a:p>
            <a:pPr marL="0" indent="0">
              <a:lnSpc>
                <a:spcPct val="160000"/>
              </a:lnSpc>
              <a:buNone/>
            </a:pPr>
            <a:r>
              <a:rPr lang="en-US" sz="1400" dirty="0">
                <a:solidFill>
                  <a:srgbClr val="2D3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簡単に検索・比較できます。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6400800" y="1097280"/>
            <a:ext cx="2560320" cy="2103120"/>
          </a:xfrm>
          <a:prstGeom prst="roundRect">
            <a:avLst>
              <a:gd name="adj" fmla="val 5217"/>
            </a:avLst>
          </a:prstGeom>
          <a:solidFill>
            <a:srgbClr val="F4F7FA"/>
          </a:solidFill>
          <a:ln/>
          <a:effectLst>
            <a:outerShdw blurRad="63500" dist="25400" dir="8100000" algn="bl" rotWithShape="0">
              <a:srgbClr val="B2BEC3">
                <a:alpha val="25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6675120" y="1371600"/>
            <a:ext cx="548640" cy="73152"/>
          </a:xfrm>
          <a:prstGeom prst="roundRect">
            <a:avLst>
              <a:gd name="adj" fmla="val 50000"/>
            </a:avLst>
          </a:prstGeom>
          <a:solidFill>
            <a:srgbClr val="00B4D8"/>
          </a:solidFill>
          <a:ln/>
        </p:spPr>
      </p:sp>
      <p:sp>
        <p:nvSpPr>
          <p:cNvPr id="7" name="Text 5"/>
          <p:cNvSpPr/>
          <p:nvPr/>
        </p:nvSpPr>
        <p:spPr>
          <a:xfrm>
            <a:off x="6675120" y="1600200"/>
            <a:ext cx="2011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624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全国対応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6675120" y="2103120"/>
            <a:ext cx="20116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50000"/>
              </a:lnSpc>
              <a:buNone/>
            </a:pPr>
            <a:r>
              <a:rPr lang="en-US" sz="1200" dirty="0">
                <a:solidFill>
                  <a:srgbClr val="7F8C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関東〜九州まで</a:t>
            </a:r>
            <a:endParaRPr lang="en-US" sz="1200" dirty="0"/>
          </a:p>
          <a:p>
            <a:pPr marL="0" indent="0">
              <a:lnSpc>
                <a:spcPct val="150000"/>
              </a:lnSpc>
              <a:buNone/>
            </a:pPr>
            <a:r>
              <a:rPr lang="en-US" sz="1200" dirty="0">
                <a:solidFill>
                  <a:srgbClr val="7F8C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全国のジムを網羅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9189720" y="1097280"/>
            <a:ext cx="2560320" cy="2103120"/>
          </a:xfrm>
          <a:prstGeom prst="roundRect">
            <a:avLst>
              <a:gd name="adj" fmla="val 5217"/>
            </a:avLst>
          </a:prstGeom>
          <a:solidFill>
            <a:srgbClr val="F4F7FA"/>
          </a:solidFill>
          <a:ln/>
          <a:effectLst>
            <a:outerShdw blurRad="63500" dist="25400" dir="8100000" algn="bl" rotWithShape="0">
              <a:srgbClr val="B2BEC3">
                <a:alpha val="25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9464040" y="1371600"/>
            <a:ext cx="548640" cy="73152"/>
          </a:xfrm>
          <a:prstGeom prst="roundRect">
            <a:avLst>
              <a:gd name="adj" fmla="val 50000"/>
            </a:avLst>
          </a:prstGeom>
          <a:solidFill>
            <a:srgbClr val="E94560"/>
          </a:solidFill>
          <a:ln/>
        </p:spPr>
      </p:sp>
      <p:sp>
        <p:nvSpPr>
          <p:cNvPr id="11" name="Text 9"/>
          <p:cNvSpPr/>
          <p:nvPr/>
        </p:nvSpPr>
        <p:spPr>
          <a:xfrm>
            <a:off x="9464040" y="1600200"/>
            <a:ext cx="2011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 err="1">
                <a:solidFill>
                  <a:srgbClr val="1624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カテゴリ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9464040" y="2103120"/>
            <a:ext cx="20116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50000"/>
              </a:lnSpc>
              <a:buNone/>
            </a:pPr>
            <a:r>
              <a:rPr lang="ja-JP" altLang="en-US" sz="1200" dirty="0">
                <a:solidFill>
                  <a:srgbClr val="7F8C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一覧比較</a:t>
            </a:r>
            <a:r>
              <a:rPr lang="en-US" sz="1200" dirty="0">
                <a:solidFill>
                  <a:srgbClr val="7F8C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/ </a:t>
            </a:r>
            <a:r>
              <a:rPr lang="ja-JP" altLang="en-US" sz="1200" dirty="0">
                <a:solidFill>
                  <a:srgbClr val="7F8C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解説記事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6400800" y="3566160"/>
            <a:ext cx="2560320" cy="2103120"/>
          </a:xfrm>
          <a:prstGeom prst="roundRect">
            <a:avLst>
              <a:gd name="adj" fmla="val 5217"/>
            </a:avLst>
          </a:prstGeom>
          <a:solidFill>
            <a:srgbClr val="F4F7FA"/>
          </a:solidFill>
          <a:ln/>
          <a:effectLst>
            <a:outerShdw blurRad="63500" dist="25400" dir="8100000" algn="bl" rotWithShape="0">
              <a:srgbClr val="B2BEC3">
                <a:alpha val="25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6675120" y="3840480"/>
            <a:ext cx="548640" cy="73152"/>
          </a:xfrm>
          <a:prstGeom prst="roundRect">
            <a:avLst>
              <a:gd name="adj" fmla="val 50000"/>
            </a:avLst>
          </a:prstGeom>
          <a:solidFill>
            <a:srgbClr val="00B894"/>
          </a:solidFill>
          <a:ln/>
        </p:spPr>
      </p:sp>
      <p:sp>
        <p:nvSpPr>
          <p:cNvPr id="15" name="Text 13"/>
          <p:cNvSpPr/>
          <p:nvPr/>
        </p:nvSpPr>
        <p:spPr>
          <a:xfrm>
            <a:off x="6675120" y="4069080"/>
            <a:ext cx="2011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624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口コミ充実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6675120" y="4572000"/>
            <a:ext cx="20116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50000"/>
              </a:lnSpc>
              <a:buNone/>
            </a:pPr>
            <a:r>
              <a:rPr lang="en-US" sz="1200" dirty="0" err="1">
                <a:solidFill>
                  <a:srgbClr val="7F8C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リアルな評判を確認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9189720" y="3566160"/>
            <a:ext cx="2560320" cy="2103120"/>
          </a:xfrm>
          <a:prstGeom prst="roundRect">
            <a:avLst>
              <a:gd name="adj" fmla="val 5217"/>
            </a:avLst>
          </a:prstGeom>
          <a:solidFill>
            <a:srgbClr val="F4F7FA"/>
          </a:solidFill>
          <a:ln/>
          <a:effectLst>
            <a:outerShdw blurRad="63500" dist="25400" dir="8100000" algn="bl" rotWithShape="0">
              <a:srgbClr val="B2BEC3">
                <a:alpha val="25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9464040" y="3840480"/>
            <a:ext cx="548640" cy="73152"/>
          </a:xfrm>
          <a:prstGeom prst="roundRect">
            <a:avLst>
              <a:gd name="adj" fmla="val 50000"/>
            </a:avLst>
          </a:prstGeom>
          <a:solidFill>
            <a:srgbClr val="F39C12"/>
          </a:solidFill>
          <a:ln/>
        </p:spPr>
      </p:sp>
      <p:sp>
        <p:nvSpPr>
          <p:cNvPr id="19" name="Text 17"/>
          <p:cNvSpPr/>
          <p:nvPr/>
        </p:nvSpPr>
        <p:spPr>
          <a:xfrm>
            <a:off x="9464040" y="4069080"/>
            <a:ext cx="2011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624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料金比較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9464040" y="4572000"/>
            <a:ext cx="20116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50000"/>
              </a:lnSpc>
              <a:buNone/>
            </a:pPr>
            <a:r>
              <a:rPr lang="en-US" sz="1200" dirty="0">
                <a:solidFill>
                  <a:srgbClr val="7F8C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安い順・高級順で</a:t>
            </a:r>
            <a:endParaRPr lang="en-US" sz="1200" dirty="0"/>
          </a:p>
          <a:p>
            <a:pPr marL="0" indent="0">
              <a:lnSpc>
                <a:spcPct val="150000"/>
              </a:lnSpc>
              <a:buNone/>
            </a:pPr>
            <a:r>
              <a:rPr lang="en-US" sz="1200" dirty="0">
                <a:solidFill>
                  <a:srgbClr val="7F8C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簡単に料金比較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365760"/>
            <a:ext cx="1463040" cy="411480"/>
          </a:xfrm>
          <a:prstGeom prst="roundRect">
            <a:avLst>
              <a:gd name="adj" fmla="val 17778"/>
            </a:avLst>
          </a:prstGeom>
          <a:solidFill>
            <a:srgbClr val="00B4D8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365760"/>
            <a:ext cx="14630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1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2286000" y="320040"/>
            <a:ext cx="7315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624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エリアを絞り込む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640080" y="109728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7F8C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地方 → 都道府県 → 区市町村 → 駅・エリアの順に、段階的に絞り込みます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836676" y="1737360"/>
            <a:ext cx="10515600" cy="822960"/>
          </a:xfrm>
          <a:prstGeom prst="roundRect">
            <a:avLst>
              <a:gd name="adj" fmla="val 11111"/>
            </a:avLst>
          </a:prstGeom>
          <a:solidFill>
            <a:srgbClr val="162447"/>
          </a:solidFill>
          <a:ln/>
        </p:spPr>
      </p:sp>
      <p:sp>
        <p:nvSpPr>
          <p:cNvPr id="7" name="Text 5"/>
          <p:cNvSpPr/>
          <p:nvPr/>
        </p:nvSpPr>
        <p:spPr>
          <a:xfrm>
            <a:off x="1293876" y="1737360"/>
            <a:ext cx="3657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地方を選ぶ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8609076" y="1901952"/>
            <a:ext cx="2286000" cy="493776"/>
          </a:xfrm>
          <a:prstGeom prst="roundRect">
            <a:avLst>
              <a:gd name="adj" fmla="val 14815"/>
            </a:avLst>
          </a:prstGeom>
          <a:solidFill>
            <a:srgbClr val="FFFFFF"/>
          </a:solidFill>
          <a:ln/>
        </p:spPr>
      </p:sp>
      <p:sp>
        <p:nvSpPr>
          <p:cNvPr id="9" name="Text 7"/>
          <p:cNvSpPr/>
          <p:nvPr/>
        </p:nvSpPr>
        <p:spPr>
          <a:xfrm>
            <a:off x="8609076" y="1901952"/>
            <a:ext cx="228600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624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関東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5820156" y="251460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7F8C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▼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1751076" y="2743200"/>
            <a:ext cx="8686800" cy="822960"/>
          </a:xfrm>
          <a:prstGeom prst="roundRect">
            <a:avLst>
              <a:gd name="adj" fmla="val 11111"/>
            </a:avLst>
          </a:prstGeom>
          <a:solidFill>
            <a:srgbClr val="1F4068"/>
          </a:solidFill>
          <a:ln/>
        </p:spPr>
      </p:sp>
      <p:sp>
        <p:nvSpPr>
          <p:cNvPr id="12" name="Text 10"/>
          <p:cNvSpPr/>
          <p:nvPr/>
        </p:nvSpPr>
        <p:spPr>
          <a:xfrm>
            <a:off x="2208276" y="2743200"/>
            <a:ext cx="3657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都道府県を選ぶ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7694676" y="2907792"/>
            <a:ext cx="2286000" cy="493776"/>
          </a:xfrm>
          <a:prstGeom prst="roundRect">
            <a:avLst>
              <a:gd name="adj" fmla="val 14815"/>
            </a:avLst>
          </a:prstGeom>
          <a:solidFill>
            <a:srgbClr val="FFFFFF"/>
          </a:solidFill>
          <a:ln/>
        </p:spPr>
      </p:sp>
      <p:sp>
        <p:nvSpPr>
          <p:cNvPr id="14" name="Text 12"/>
          <p:cNvSpPr/>
          <p:nvPr/>
        </p:nvSpPr>
        <p:spPr>
          <a:xfrm>
            <a:off x="7694676" y="2907792"/>
            <a:ext cx="228600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F4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東京都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5820156" y="352044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7F8C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▼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2665476" y="3749040"/>
            <a:ext cx="6858000" cy="822960"/>
          </a:xfrm>
          <a:prstGeom prst="roundRect">
            <a:avLst>
              <a:gd name="adj" fmla="val 11111"/>
            </a:avLst>
          </a:prstGeom>
          <a:solidFill>
            <a:srgbClr val="00B4D8"/>
          </a:solidFill>
          <a:ln/>
        </p:spPr>
      </p:sp>
      <p:sp>
        <p:nvSpPr>
          <p:cNvPr id="17" name="Text 15"/>
          <p:cNvSpPr/>
          <p:nvPr/>
        </p:nvSpPr>
        <p:spPr>
          <a:xfrm>
            <a:off x="3122676" y="3749040"/>
            <a:ext cx="3657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区市町村を選ぶ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6780276" y="3913632"/>
            <a:ext cx="2286000" cy="493776"/>
          </a:xfrm>
          <a:prstGeom prst="roundRect">
            <a:avLst>
              <a:gd name="adj" fmla="val 14815"/>
            </a:avLst>
          </a:prstGeom>
          <a:solidFill>
            <a:srgbClr val="FFFFFF"/>
          </a:solidFill>
          <a:ln/>
        </p:spPr>
      </p:sp>
      <p:sp>
        <p:nvSpPr>
          <p:cNvPr id="19" name="Text 17"/>
          <p:cNvSpPr/>
          <p:nvPr/>
        </p:nvSpPr>
        <p:spPr>
          <a:xfrm>
            <a:off x="6780276" y="3913632"/>
            <a:ext cx="228600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0B4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渋谷区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5820156" y="45262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7F8C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▼</a:t>
            </a:r>
            <a:endParaRPr lang="en-US" sz="1400" dirty="0"/>
          </a:p>
        </p:txBody>
      </p:sp>
      <p:sp>
        <p:nvSpPr>
          <p:cNvPr id="21" name="Shape 19"/>
          <p:cNvSpPr/>
          <p:nvPr/>
        </p:nvSpPr>
        <p:spPr>
          <a:xfrm>
            <a:off x="3579876" y="4754880"/>
            <a:ext cx="5029200" cy="822960"/>
          </a:xfrm>
          <a:prstGeom prst="roundRect">
            <a:avLst>
              <a:gd name="adj" fmla="val 11111"/>
            </a:avLst>
          </a:prstGeom>
          <a:solidFill>
            <a:srgbClr val="E94560"/>
          </a:solidFill>
          <a:ln/>
        </p:spPr>
      </p:sp>
      <p:sp>
        <p:nvSpPr>
          <p:cNvPr id="22" name="Text 20"/>
          <p:cNvSpPr/>
          <p:nvPr/>
        </p:nvSpPr>
        <p:spPr>
          <a:xfrm>
            <a:off x="4037076" y="4754880"/>
            <a:ext cx="3657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駅・エリアを選ぶ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5865876" y="4919472"/>
            <a:ext cx="2286000" cy="493776"/>
          </a:xfrm>
          <a:prstGeom prst="roundRect">
            <a:avLst>
              <a:gd name="adj" fmla="val 14815"/>
            </a:avLst>
          </a:prstGeom>
          <a:solidFill>
            <a:srgbClr val="FFFFFF"/>
          </a:solidFill>
          <a:ln/>
        </p:spPr>
      </p:sp>
      <p:sp>
        <p:nvSpPr>
          <p:cNvPr id="24" name="Text 22"/>
          <p:cNvSpPr/>
          <p:nvPr/>
        </p:nvSpPr>
        <p:spPr>
          <a:xfrm>
            <a:off x="5865876" y="4919472"/>
            <a:ext cx="228600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E945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渋谷</a:t>
            </a:r>
            <a:endParaRPr lang="en-US" sz="1600" dirty="0"/>
          </a:p>
        </p:txBody>
      </p:sp>
      <p:sp>
        <p:nvSpPr>
          <p:cNvPr id="25" name="Shape 23"/>
          <p:cNvSpPr/>
          <p:nvPr/>
        </p:nvSpPr>
        <p:spPr>
          <a:xfrm>
            <a:off x="1371600" y="5760720"/>
            <a:ext cx="9418320" cy="685800"/>
          </a:xfrm>
          <a:prstGeom prst="roundRect">
            <a:avLst>
              <a:gd name="adj" fmla="val 13333"/>
            </a:avLst>
          </a:prstGeom>
          <a:solidFill>
            <a:srgbClr val="FFF3E0"/>
          </a:solidFill>
          <a:ln/>
        </p:spPr>
      </p:sp>
      <p:sp>
        <p:nvSpPr>
          <p:cNvPr id="26" name="Text 24"/>
          <p:cNvSpPr/>
          <p:nvPr/>
        </p:nvSpPr>
        <p:spPr>
          <a:xfrm>
            <a:off x="1645920" y="5760720"/>
            <a:ext cx="88696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39C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💡 POINT  </a:t>
            </a:r>
            <a:r>
              <a:rPr lang="en-US" sz="1200" dirty="0">
                <a:solidFill>
                  <a:srgbClr val="2D3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パンくずリスト（ホーム &gt; 関東 &gt; 東京都 &gt; 渋谷区 &gt; 渋谷）でいつでも上の階層に戻れます</a:t>
            </a:r>
            <a:endParaRPr lang="en-US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365760"/>
            <a:ext cx="1463040" cy="411480"/>
          </a:xfrm>
          <a:prstGeom prst="roundRect">
            <a:avLst>
              <a:gd name="adj" fmla="val 17778"/>
            </a:avLst>
          </a:prstGeom>
          <a:solidFill>
            <a:srgbClr val="00B4D8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365760"/>
            <a:ext cx="14630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2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2286000" y="32004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624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検索条件を設定する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640080" y="1188720"/>
            <a:ext cx="5029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624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ジムの種類フィルター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640080" y="1645920"/>
            <a:ext cx="5029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7F8C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性別に合わせたジムを絞り込めます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640080" y="2286000"/>
            <a:ext cx="5029200" cy="1005840"/>
          </a:xfrm>
          <a:prstGeom prst="roundRect">
            <a:avLst>
              <a:gd name="adj" fmla="val 9091"/>
            </a:avLst>
          </a:prstGeom>
          <a:solidFill>
            <a:srgbClr val="F4F7FA"/>
          </a:solidFill>
          <a:ln/>
          <a:effectLst>
            <a:outerShdw blurRad="50800" dist="12700" dir="8100000" algn="bl" rotWithShape="0">
              <a:srgbClr val="B2BEC3">
                <a:alpha val="20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1005840" y="2560320"/>
            <a:ext cx="457200" cy="457200"/>
          </a:xfrm>
          <a:prstGeom prst="ellipse">
            <a:avLst/>
          </a:prstGeom>
          <a:solidFill>
            <a:srgbClr val="162447"/>
          </a:solidFill>
          <a:ln/>
        </p:spPr>
      </p:sp>
      <p:sp>
        <p:nvSpPr>
          <p:cNvPr id="9" name="Text 7"/>
          <p:cNvSpPr/>
          <p:nvPr/>
        </p:nvSpPr>
        <p:spPr>
          <a:xfrm>
            <a:off x="1645920" y="2377440"/>
            <a:ext cx="1828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624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すべて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1645920" y="2788920"/>
            <a:ext cx="3657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7F8C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全ジムを表示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640080" y="3520440"/>
            <a:ext cx="5029200" cy="1005840"/>
          </a:xfrm>
          <a:prstGeom prst="roundRect">
            <a:avLst>
              <a:gd name="adj" fmla="val 9091"/>
            </a:avLst>
          </a:prstGeom>
          <a:solidFill>
            <a:srgbClr val="F4F7FA"/>
          </a:solidFill>
          <a:ln/>
          <a:effectLst>
            <a:outerShdw blurRad="50800" dist="12700" dir="8100000" algn="bl" rotWithShape="0">
              <a:srgbClr val="B2BEC3">
                <a:alpha val="20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1005840" y="3794760"/>
            <a:ext cx="457200" cy="457200"/>
          </a:xfrm>
          <a:prstGeom prst="ellipse">
            <a:avLst/>
          </a:prstGeom>
          <a:solidFill>
            <a:srgbClr val="00B4D8"/>
          </a:solidFill>
          <a:ln/>
        </p:spPr>
      </p:sp>
      <p:sp>
        <p:nvSpPr>
          <p:cNvPr id="13" name="Text 11"/>
          <p:cNvSpPr/>
          <p:nvPr/>
        </p:nvSpPr>
        <p:spPr>
          <a:xfrm>
            <a:off x="1645920" y="3611880"/>
            <a:ext cx="1828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624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男性向け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1645920" y="4023360"/>
            <a:ext cx="3657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7F8C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男性に適したジム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640080" y="4754880"/>
            <a:ext cx="5029200" cy="1005840"/>
          </a:xfrm>
          <a:prstGeom prst="roundRect">
            <a:avLst>
              <a:gd name="adj" fmla="val 9091"/>
            </a:avLst>
          </a:prstGeom>
          <a:solidFill>
            <a:srgbClr val="F4F7FA"/>
          </a:solidFill>
          <a:ln/>
          <a:effectLst>
            <a:outerShdw blurRad="50800" dist="12700" dir="8100000" algn="bl" rotWithShape="0">
              <a:srgbClr val="B2BEC3">
                <a:alpha val="20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1005840" y="5029200"/>
            <a:ext cx="457200" cy="457200"/>
          </a:xfrm>
          <a:prstGeom prst="ellipse">
            <a:avLst/>
          </a:prstGeom>
          <a:solidFill>
            <a:srgbClr val="FD79A8"/>
          </a:solidFill>
          <a:ln/>
        </p:spPr>
      </p:sp>
      <p:sp>
        <p:nvSpPr>
          <p:cNvPr id="17" name="Text 15"/>
          <p:cNvSpPr/>
          <p:nvPr/>
        </p:nvSpPr>
        <p:spPr>
          <a:xfrm>
            <a:off x="1645920" y="4846320"/>
            <a:ext cx="1828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624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女性向け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1645920" y="5257800"/>
            <a:ext cx="3657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7F8C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女性専用・女性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7F8C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トレーナー在籍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6400800" y="1188720"/>
            <a:ext cx="5029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624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並べ替え条件</a:t>
            </a:r>
            <a:endParaRPr lang="en-US" sz="1800" dirty="0"/>
          </a:p>
        </p:txBody>
      </p:sp>
      <p:sp>
        <p:nvSpPr>
          <p:cNvPr id="20" name="Text 18"/>
          <p:cNvSpPr/>
          <p:nvPr/>
        </p:nvSpPr>
        <p:spPr>
          <a:xfrm>
            <a:off x="6400800" y="1645920"/>
            <a:ext cx="5029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7F8C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料金重視の方は「安い順」がおすすめ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6400800" y="2286000"/>
            <a:ext cx="5029200" cy="749808"/>
          </a:xfrm>
          <a:prstGeom prst="roundRect">
            <a:avLst>
              <a:gd name="adj" fmla="val 12195"/>
            </a:avLst>
          </a:prstGeom>
          <a:solidFill>
            <a:srgbClr val="F4F7FA"/>
          </a:solidFill>
          <a:ln/>
          <a:effectLst>
            <a:outerShdw blurRad="50800" dist="12700" dir="8100000" algn="bl" rotWithShape="0">
              <a:srgbClr val="B2BEC3">
                <a:alpha val="20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6675120" y="2468880"/>
            <a:ext cx="384048" cy="384048"/>
          </a:xfrm>
          <a:prstGeom prst="ellipse">
            <a:avLst/>
          </a:prstGeom>
          <a:solidFill>
            <a:srgbClr val="E94560"/>
          </a:solidFill>
          <a:ln/>
        </p:spPr>
      </p:sp>
      <p:sp>
        <p:nvSpPr>
          <p:cNvPr id="23" name="Text 21"/>
          <p:cNvSpPr/>
          <p:nvPr/>
        </p:nvSpPr>
        <p:spPr>
          <a:xfrm>
            <a:off x="7223760" y="2331720"/>
            <a:ext cx="1828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624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人気順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7223760" y="2670048"/>
            <a:ext cx="3840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7F8C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おすすめ度順に表示（デフォルト）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6400800" y="3246120"/>
            <a:ext cx="5029200" cy="749808"/>
          </a:xfrm>
          <a:prstGeom prst="roundRect">
            <a:avLst>
              <a:gd name="adj" fmla="val 12195"/>
            </a:avLst>
          </a:prstGeom>
          <a:solidFill>
            <a:srgbClr val="F4F7FA"/>
          </a:solidFill>
          <a:ln/>
          <a:effectLst>
            <a:outerShdw blurRad="50800" dist="12700" dir="8100000" algn="bl" rotWithShape="0">
              <a:srgbClr val="B2BEC3">
                <a:alpha val="20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6675120" y="3429000"/>
            <a:ext cx="384048" cy="384048"/>
          </a:xfrm>
          <a:prstGeom prst="ellipse">
            <a:avLst/>
          </a:prstGeom>
          <a:solidFill>
            <a:srgbClr val="00B894"/>
          </a:solidFill>
          <a:ln/>
        </p:spPr>
      </p:sp>
      <p:sp>
        <p:nvSpPr>
          <p:cNvPr id="27" name="Text 25"/>
          <p:cNvSpPr/>
          <p:nvPr/>
        </p:nvSpPr>
        <p:spPr>
          <a:xfrm>
            <a:off x="7223760" y="3291840"/>
            <a:ext cx="1828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624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新着順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7223760" y="3630168"/>
            <a:ext cx="3840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7F8C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新しく掲載されたジムから表示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6400800" y="4206240"/>
            <a:ext cx="5029200" cy="749808"/>
          </a:xfrm>
          <a:prstGeom prst="roundRect">
            <a:avLst>
              <a:gd name="adj" fmla="val 12195"/>
            </a:avLst>
          </a:prstGeom>
          <a:solidFill>
            <a:srgbClr val="FFF8E1"/>
          </a:solidFill>
          <a:ln w="19050">
            <a:solidFill>
              <a:srgbClr val="F39C12"/>
            </a:solidFill>
            <a:prstDash val="solid"/>
          </a:ln>
          <a:effectLst>
            <a:outerShdw blurRad="50800" dist="12700" dir="8100000" algn="bl" rotWithShape="0">
              <a:srgbClr val="B2BEC3">
                <a:alpha val="20000"/>
              </a:srgbClr>
            </a:outerShdw>
          </a:effectLst>
        </p:spPr>
      </p:sp>
      <p:sp>
        <p:nvSpPr>
          <p:cNvPr id="30" name="Shape 28"/>
          <p:cNvSpPr/>
          <p:nvPr/>
        </p:nvSpPr>
        <p:spPr>
          <a:xfrm>
            <a:off x="6675120" y="4389120"/>
            <a:ext cx="384048" cy="384048"/>
          </a:xfrm>
          <a:prstGeom prst="ellipse">
            <a:avLst/>
          </a:prstGeom>
          <a:solidFill>
            <a:srgbClr val="F39C12"/>
          </a:solidFill>
          <a:ln/>
        </p:spPr>
      </p:sp>
      <p:sp>
        <p:nvSpPr>
          <p:cNvPr id="31" name="Text 29"/>
          <p:cNvSpPr/>
          <p:nvPr/>
        </p:nvSpPr>
        <p:spPr>
          <a:xfrm>
            <a:off x="7223760" y="4251960"/>
            <a:ext cx="1828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624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安い順</a:t>
            </a:r>
            <a:endParaRPr lang="en-US" sz="1400" dirty="0"/>
          </a:p>
        </p:txBody>
      </p:sp>
      <p:sp>
        <p:nvSpPr>
          <p:cNvPr id="32" name="Text 30"/>
          <p:cNvSpPr/>
          <p:nvPr/>
        </p:nvSpPr>
        <p:spPr>
          <a:xfrm>
            <a:off x="7223760" y="4590288"/>
            <a:ext cx="3840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7F8C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1回あたりの料金が安い順</a:t>
            </a:r>
            <a:endParaRPr lang="en-US" sz="1100" dirty="0"/>
          </a:p>
        </p:txBody>
      </p:sp>
      <p:sp>
        <p:nvSpPr>
          <p:cNvPr id="33" name="Shape 31"/>
          <p:cNvSpPr/>
          <p:nvPr/>
        </p:nvSpPr>
        <p:spPr>
          <a:xfrm>
            <a:off x="6400800" y="5166360"/>
            <a:ext cx="5029200" cy="749808"/>
          </a:xfrm>
          <a:prstGeom prst="roundRect">
            <a:avLst>
              <a:gd name="adj" fmla="val 12195"/>
            </a:avLst>
          </a:prstGeom>
          <a:solidFill>
            <a:srgbClr val="F4F7FA"/>
          </a:solidFill>
          <a:ln/>
          <a:effectLst>
            <a:outerShdw blurRad="50800" dist="12700" dir="8100000" algn="bl" rotWithShape="0">
              <a:srgbClr val="B2BEC3">
                <a:alpha val="20000"/>
              </a:srgbClr>
            </a:outerShdw>
          </a:effectLst>
        </p:spPr>
      </p:sp>
      <p:sp>
        <p:nvSpPr>
          <p:cNvPr id="34" name="Shape 32"/>
          <p:cNvSpPr/>
          <p:nvPr/>
        </p:nvSpPr>
        <p:spPr>
          <a:xfrm>
            <a:off x="6675120" y="5349240"/>
            <a:ext cx="384048" cy="384048"/>
          </a:xfrm>
          <a:prstGeom prst="ellipse">
            <a:avLst/>
          </a:prstGeom>
          <a:solidFill>
            <a:srgbClr val="6C5CE7"/>
          </a:solidFill>
          <a:ln/>
        </p:spPr>
      </p:sp>
      <p:sp>
        <p:nvSpPr>
          <p:cNvPr id="35" name="Text 33"/>
          <p:cNvSpPr/>
          <p:nvPr/>
        </p:nvSpPr>
        <p:spPr>
          <a:xfrm>
            <a:off x="7223760" y="5212080"/>
            <a:ext cx="1828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624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高級順</a:t>
            </a:r>
            <a:endParaRPr lang="en-US" sz="1400" dirty="0"/>
          </a:p>
        </p:txBody>
      </p:sp>
      <p:sp>
        <p:nvSpPr>
          <p:cNvPr id="36" name="Text 34"/>
          <p:cNvSpPr/>
          <p:nvPr/>
        </p:nvSpPr>
        <p:spPr>
          <a:xfrm>
            <a:off x="7223760" y="5550408"/>
            <a:ext cx="3840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7F8C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1回あたりの料金が高い順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65760"/>
            <a:ext cx="9144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1624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検索結果一覧の見方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640080" y="1097280"/>
            <a:ext cx="9144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7F8C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各ジムのカードに表示される情報を確認しましょう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640080" y="1737360"/>
            <a:ext cx="6858000" cy="4846320"/>
          </a:xfrm>
          <a:prstGeom prst="roundRect">
            <a:avLst>
              <a:gd name="adj" fmla="val 2830"/>
            </a:avLst>
          </a:prstGeom>
          <a:solidFill>
            <a:srgbClr val="F4F7FA"/>
          </a:solidFill>
          <a:ln/>
          <a:effectLst>
            <a:outerShdw blurRad="101600" dist="38100" dir="8100000" algn="bl" rotWithShape="0">
              <a:srgbClr val="B2BEC3">
                <a:alpha val="30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1097280" y="2057400"/>
            <a:ext cx="4572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624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eviGym 渋谷公園通り店</a:t>
            </a:r>
            <a:endParaRPr lang="en-US" sz="2000" dirty="0"/>
          </a:p>
        </p:txBody>
      </p:sp>
      <p:sp>
        <p:nvSpPr>
          <p:cNvPr id="6" name="Shape 4"/>
          <p:cNvSpPr/>
          <p:nvPr/>
        </p:nvSpPr>
        <p:spPr>
          <a:xfrm>
            <a:off x="1097280" y="2606040"/>
            <a:ext cx="822960" cy="320040"/>
          </a:xfrm>
          <a:prstGeom prst="roundRect">
            <a:avLst>
              <a:gd name="adj" fmla="val 17143"/>
            </a:avLst>
          </a:prstGeom>
          <a:solidFill>
            <a:srgbClr val="00B4D8"/>
          </a:solidFill>
          <a:ln/>
        </p:spPr>
      </p:sp>
      <p:sp>
        <p:nvSpPr>
          <p:cNvPr id="7" name="Text 5"/>
          <p:cNvSpPr/>
          <p:nvPr/>
        </p:nvSpPr>
        <p:spPr>
          <a:xfrm>
            <a:off x="1097280" y="2606040"/>
            <a:ext cx="822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渋谷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1097280" y="3108960"/>
            <a:ext cx="5486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40000"/>
              </a:lnSpc>
              <a:buNone/>
            </a:pPr>
            <a:r>
              <a:rPr lang="en-US" sz="1100" i="1" dirty="0">
                <a:solidFill>
                  <a:srgbClr val="7F8C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❝知人に誘われました。それまでパーソナルジムは</a:t>
            </a:r>
            <a:endParaRPr lang="en-US" sz="1100" dirty="0"/>
          </a:p>
          <a:p>
            <a:pPr marL="0" indent="0">
              <a:lnSpc>
                <a:spcPct val="140000"/>
              </a:lnSpc>
              <a:buNone/>
            </a:pPr>
            <a:r>
              <a:rPr lang="en-US" sz="1100" i="1" dirty="0">
                <a:solidFill>
                  <a:srgbClr val="7F8C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自分とは無縁だと思っていましたが...❞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1097280" y="3840480"/>
            <a:ext cx="1188720" cy="347472"/>
          </a:xfrm>
          <a:prstGeom prst="roundRect">
            <a:avLst>
              <a:gd name="adj" fmla="val 15789"/>
            </a:avLst>
          </a:prstGeom>
          <a:solidFill>
            <a:srgbClr val="ECF0F1"/>
          </a:solidFill>
          <a:ln/>
        </p:spPr>
      </p:sp>
      <p:sp>
        <p:nvSpPr>
          <p:cNvPr id="10" name="Text 8"/>
          <p:cNvSpPr/>
          <p:nvPr/>
        </p:nvSpPr>
        <p:spPr>
          <a:xfrm>
            <a:off x="1097280" y="3840480"/>
            <a:ext cx="11887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624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住所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2468880" y="3840480"/>
            <a:ext cx="45720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D3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東京都渋谷区神南1丁目20-9 パークウェイ渋谷ビル6F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1097280" y="4297680"/>
            <a:ext cx="1188720" cy="347472"/>
          </a:xfrm>
          <a:prstGeom prst="roundRect">
            <a:avLst>
              <a:gd name="adj" fmla="val 15789"/>
            </a:avLst>
          </a:prstGeom>
          <a:solidFill>
            <a:srgbClr val="ECF0F1"/>
          </a:solidFill>
          <a:ln/>
        </p:spPr>
      </p:sp>
      <p:sp>
        <p:nvSpPr>
          <p:cNvPr id="13" name="Text 11"/>
          <p:cNvSpPr/>
          <p:nvPr/>
        </p:nvSpPr>
        <p:spPr>
          <a:xfrm>
            <a:off x="1097280" y="4297680"/>
            <a:ext cx="11887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624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アクセス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2468880" y="4297680"/>
            <a:ext cx="45720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D3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渋谷駅 徒歩4分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1097280" y="4754880"/>
            <a:ext cx="1188720" cy="347472"/>
          </a:xfrm>
          <a:prstGeom prst="roundRect">
            <a:avLst>
              <a:gd name="adj" fmla="val 15789"/>
            </a:avLst>
          </a:prstGeom>
          <a:solidFill>
            <a:srgbClr val="ECF0F1"/>
          </a:solidFill>
          <a:ln/>
        </p:spPr>
      </p:sp>
      <p:sp>
        <p:nvSpPr>
          <p:cNvPr id="16" name="Text 14"/>
          <p:cNvSpPr/>
          <p:nvPr/>
        </p:nvSpPr>
        <p:spPr>
          <a:xfrm>
            <a:off x="1097280" y="4754880"/>
            <a:ext cx="11887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624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営業時間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2468880" y="4754880"/>
            <a:ext cx="45720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D3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7:30〜22:00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1097280" y="5212080"/>
            <a:ext cx="1188720" cy="347472"/>
          </a:xfrm>
          <a:prstGeom prst="roundRect">
            <a:avLst>
              <a:gd name="adj" fmla="val 15789"/>
            </a:avLst>
          </a:prstGeom>
          <a:solidFill>
            <a:srgbClr val="ECF0F1"/>
          </a:solidFill>
          <a:ln/>
        </p:spPr>
      </p:sp>
      <p:sp>
        <p:nvSpPr>
          <p:cNvPr id="19" name="Text 17"/>
          <p:cNvSpPr/>
          <p:nvPr/>
        </p:nvSpPr>
        <p:spPr>
          <a:xfrm>
            <a:off x="1097280" y="5212080"/>
            <a:ext cx="11887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624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料金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2468880" y="5212080"/>
            <a:ext cx="45720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D3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6,050円/回〜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1097280" y="5943600"/>
            <a:ext cx="2560320" cy="411480"/>
          </a:xfrm>
          <a:prstGeom prst="roundRect">
            <a:avLst>
              <a:gd name="adj" fmla="val 17778"/>
            </a:avLst>
          </a:prstGeom>
          <a:solidFill>
            <a:srgbClr val="00B4D8"/>
          </a:solidFill>
          <a:ln/>
        </p:spPr>
      </p:sp>
      <p:sp>
        <p:nvSpPr>
          <p:cNvPr id="22" name="Text 20"/>
          <p:cNvSpPr/>
          <p:nvPr/>
        </p:nvSpPr>
        <p:spPr>
          <a:xfrm>
            <a:off x="1097280" y="5943600"/>
            <a:ext cx="2560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店舗詳細はこちら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3931920" y="5943600"/>
            <a:ext cx="2560320" cy="411480"/>
          </a:xfrm>
          <a:prstGeom prst="roundRect">
            <a:avLst>
              <a:gd name="adj" fmla="val 17778"/>
            </a:avLst>
          </a:prstGeom>
          <a:solidFill>
            <a:srgbClr val="E94560"/>
          </a:solidFill>
          <a:ln/>
        </p:spPr>
      </p:sp>
      <p:sp>
        <p:nvSpPr>
          <p:cNvPr id="24" name="Text 22"/>
          <p:cNvSpPr/>
          <p:nvPr/>
        </p:nvSpPr>
        <p:spPr>
          <a:xfrm>
            <a:off x="3931920" y="5943600"/>
            <a:ext cx="2560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公式サイトはこちら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7955280" y="1734390"/>
            <a:ext cx="3657600" cy="731520"/>
          </a:xfrm>
          <a:prstGeom prst="roundRect">
            <a:avLst>
              <a:gd name="adj" fmla="val 12500"/>
            </a:avLst>
          </a:prstGeom>
          <a:solidFill>
            <a:srgbClr val="F4F7FA"/>
          </a:solidFill>
          <a:ln/>
          <a:effectLst>
            <a:outerShdw blurRad="38100" dist="12700" dir="8100000" algn="bl" rotWithShape="0">
              <a:srgbClr val="B2BEC3">
                <a:alpha val="20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8138160" y="1839546"/>
            <a:ext cx="3291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624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ジム名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8138160" y="2126488"/>
            <a:ext cx="3291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7F8C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ジムの正式名称と店舗名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7955280" y="2651760"/>
            <a:ext cx="3657600" cy="731520"/>
          </a:xfrm>
          <a:prstGeom prst="roundRect">
            <a:avLst>
              <a:gd name="adj" fmla="val 12500"/>
            </a:avLst>
          </a:prstGeom>
          <a:solidFill>
            <a:srgbClr val="F4F7FA"/>
          </a:solidFill>
          <a:ln/>
          <a:effectLst>
            <a:outerShdw blurRad="38100" dist="12700" dir="8100000" algn="bl" rotWithShape="0">
              <a:srgbClr val="B2BEC3">
                <a:alpha val="2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8138160" y="2728742"/>
            <a:ext cx="3291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0B4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エリアタグ</a:t>
            </a:r>
            <a:endParaRPr lang="en-US" sz="1300" dirty="0"/>
          </a:p>
        </p:txBody>
      </p:sp>
      <p:sp>
        <p:nvSpPr>
          <p:cNvPr id="30" name="Text 28"/>
          <p:cNvSpPr/>
          <p:nvPr/>
        </p:nvSpPr>
        <p:spPr>
          <a:xfrm>
            <a:off x="8138160" y="3041591"/>
            <a:ext cx="3291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7F8C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所在エリアをタグで表示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7955280" y="3563112"/>
            <a:ext cx="3657600" cy="731520"/>
          </a:xfrm>
          <a:prstGeom prst="roundRect">
            <a:avLst>
              <a:gd name="adj" fmla="val 12500"/>
            </a:avLst>
          </a:prstGeom>
          <a:solidFill>
            <a:srgbClr val="F4F7FA"/>
          </a:solidFill>
          <a:ln/>
          <a:effectLst>
            <a:outerShdw blurRad="38100" dist="12700" dir="8100000" algn="bl" rotWithShape="0">
              <a:srgbClr val="B2BEC3">
                <a:alpha val="20000"/>
              </a:srgbClr>
            </a:outerShdw>
          </a:effectLst>
        </p:spPr>
      </p:sp>
      <p:sp>
        <p:nvSpPr>
          <p:cNvPr id="32" name="Text 30"/>
          <p:cNvSpPr/>
          <p:nvPr/>
        </p:nvSpPr>
        <p:spPr>
          <a:xfrm>
            <a:off x="8138160" y="3656115"/>
            <a:ext cx="3291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7F8C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口コミ抜粋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8138160" y="3925043"/>
            <a:ext cx="3291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7F8C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Google口コミの一部を表示</a:t>
            </a:r>
            <a:endParaRPr lang="en-US" sz="1000" dirty="0"/>
          </a:p>
        </p:txBody>
      </p:sp>
      <p:sp>
        <p:nvSpPr>
          <p:cNvPr id="34" name="Shape 32"/>
          <p:cNvSpPr/>
          <p:nvPr/>
        </p:nvSpPr>
        <p:spPr>
          <a:xfrm>
            <a:off x="7955280" y="4483530"/>
            <a:ext cx="3657600" cy="731520"/>
          </a:xfrm>
          <a:prstGeom prst="roundRect">
            <a:avLst>
              <a:gd name="adj" fmla="val 12500"/>
            </a:avLst>
          </a:prstGeom>
          <a:solidFill>
            <a:srgbClr val="F4F7FA"/>
          </a:solidFill>
          <a:ln/>
          <a:effectLst>
            <a:outerShdw blurRad="38100" dist="12700" dir="8100000" algn="bl" rotWithShape="0">
              <a:srgbClr val="B2BEC3">
                <a:alpha val="20000"/>
              </a:srgbClr>
            </a:outerShdw>
          </a:effectLst>
        </p:spPr>
      </p:sp>
      <p:sp>
        <p:nvSpPr>
          <p:cNvPr id="35" name="Text 33"/>
          <p:cNvSpPr/>
          <p:nvPr/>
        </p:nvSpPr>
        <p:spPr>
          <a:xfrm>
            <a:off x="8138160" y="4554689"/>
            <a:ext cx="3291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D3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基本情報</a:t>
            </a:r>
            <a:endParaRPr lang="en-US" sz="1300" dirty="0"/>
          </a:p>
        </p:txBody>
      </p:sp>
      <p:sp>
        <p:nvSpPr>
          <p:cNvPr id="36" name="Text 34"/>
          <p:cNvSpPr/>
          <p:nvPr/>
        </p:nvSpPr>
        <p:spPr>
          <a:xfrm>
            <a:off x="8138160" y="4869610"/>
            <a:ext cx="3291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7F8C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住所・アクセス・営業時間・料金</a:t>
            </a:r>
            <a:endParaRPr lang="en-US" sz="1000" dirty="0"/>
          </a:p>
        </p:txBody>
      </p:sp>
      <p:sp>
        <p:nvSpPr>
          <p:cNvPr id="37" name="Shape 35"/>
          <p:cNvSpPr/>
          <p:nvPr/>
        </p:nvSpPr>
        <p:spPr>
          <a:xfrm>
            <a:off x="7955280" y="5310593"/>
            <a:ext cx="3657600" cy="731520"/>
          </a:xfrm>
          <a:prstGeom prst="roundRect">
            <a:avLst>
              <a:gd name="adj" fmla="val 12500"/>
            </a:avLst>
          </a:prstGeom>
          <a:solidFill>
            <a:srgbClr val="F4F7FA"/>
          </a:solidFill>
          <a:ln/>
          <a:effectLst>
            <a:outerShdw blurRad="38100" dist="12700" dir="8100000" algn="bl" rotWithShape="0">
              <a:srgbClr val="B2BEC3">
                <a:alpha val="20000"/>
              </a:srgbClr>
            </a:outerShdw>
          </a:effectLst>
        </p:spPr>
      </p:sp>
      <p:sp>
        <p:nvSpPr>
          <p:cNvPr id="38" name="Text 36"/>
          <p:cNvSpPr/>
          <p:nvPr/>
        </p:nvSpPr>
        <p:spPr>
          <a:xfrm>
            <a:off x="8138160" y="5356313"/>
            <a:ext cx="3291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E945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アクションボタン</a:t>
            </a:r>
            <a:endParaRPr lang="en-US" sz="1300" dirty="0"/>
          </a:p>
        </p:txBody>
      </p:sp>
      <p:sp>
        <p:nvSpPr>
          <p:cNvPr id="39" name="Text 37"/>
          <p:cNvSpPr/>
          <p:nvPr/>
        </p:nvSpPr>
        <p:spPr>
          <a:xfrm>
            <a:off x="8138160" y="5695676"/>
            <a:ext cx="3291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7F8C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詳細・公式サイトへ移動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65760"/>
            <a:ext cx="9144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1624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店舗詳細ページの活用法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640080" y="109728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7F8C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各ジムの詳細ページでは、以下の6つのセクションを確認できます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640080" y="1737360"/>
            <a:ext cx="3474720" cy="2194560"/>
          </a:xfrm>
          <a:prstGeom prst="roundRect">
            <a:avLst>
              <a:gd name="adj" fmla="val 5000"/>
            </a:avLst>
          </a:prstGeom>
          <a:solidFill>
            <a:srgbClr val="F4F7FA"/>
          </a:solidFill>
          <a:ln/>
          <a:effectLst>
            <a:outerShdw blurRad="63500" dist="25400" dir="8100000" algn="bl" rotWithShape="0">
              <a:srgbClr val="B2BEC3">
                <a:alpha val="25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68680" y="1920240"/>
            <a:ext cx="457200" cy="73152"/>
          </a:xfrm>
          <a:prstGeom prst="roundRect">
            <a:avLst>
              <a:gd name="adj" fmla="val 50000"/>
            </a:avLst>
          </a:prstGeom>
          <a:solidFill>
            <a:srgbClr val="00B4D8"/>
          </a:solidFill>
          <a:ln/>
        </p:spPr>
      </p:sp>
      <p:sp>
        <p:nvSpPr>
          <p:cNvPr id="6" name="Text 4"/>
          <p:cNvSpPr/>
          <p:nvPr/>
        </p:nvSpPr>
        <p:spPr>
          <a:xfrm>
            <a:off x="868680" y="2194560"/>
            <a:ext cx="30175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624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おすすめポイント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868680" y="2743200"/>
            <a:ext cx="30175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50000"/>
              </a:lnSpc>
              <a:buNone/>
            </a:pPr>
            <a:r>
              <a:rPr lang="en-US" sz="1200" dirty="0">
                <a:solidFill>
                  <a:srgbClr val="7F8C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ジムの特徴や強みが</a:t>
            </a:r>
            <a:endParaRPr lang="en-US" sz="1200" dirty="0"/>
          </a:p>
          <a:p>
            <a:pPr marL="0" indent="0">
              <a:lnSpc>
                <a:spcPct val="150000"/>
              </a:lnSpc>
              <a:buNone/>
            </a:pPr>
            <a:r>
              <a:rPr lang="en-US" sz="1200" dirty="0">
                <a:solidFill>
                  <a:srgbClr val="7F8C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分かりやすくまとまって</a:t>
            </a:r>
            <a:endParaRPr lang="en-US" sz="1200" dirty="0"/>
          </a:p>
          <a:p>
            <a:pPr marL="0" indent="0">
              <a:lnSpc>
                <a:spcPct val="150000"/>
              </a:lnSpc>
              <a:buNone/>
            </a:pPr>
            <a:r>
              <a:rPr lang="en-US" sz="1200" dirty="0">
                <a:solidFill>
                  <a:srgbClr val="7F8C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います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4389120" y="1737360"/>
            <a:ext cx="3474720" cy="2194560"/>
          </a:xfrm>
          <a:prstGeom prst="roundRect">
            <a:avLst>
              <a:gd name="adj" fmla="val 5000"/>
            </a:avLst>
          </a:prstGeom>
          <a:solidFill>
            <a:srgbClr val="F4F7FA"/>
          </a:solidFill>
          <a:ln/>
          <a:effectLst>
            <a:outerShdw blurRad="63500" dist="25400" dir="8100000" algn="bl" rotWithShape="0">
              <a:srgbClr val="B2BEC3">
                <a:alpha val="25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4617720" y="1920240"/>
            <a:ext cx="457200" cy="73152"/>
          </a:xfrm>
          <a:prstGeom prst="roundRect">
            <a:avLst>
              <a:gd name="adj" fmla="val 50000"/>
            </a:avLst>
          </a:prstGeom>
          <a:solidFill>
            <a:srgbClr val="E94560"/>
          </a:solidFill>
          <a:ln/>
        </p:spPr>
      </p:sp>
      <p:sp>
        <p:nvSpPr>
          <p:cNvPr id="10" name="Text 8"/>
          <p:cNvSpPr/>
          <p:nvPr/>
        </p:nvSpPr>
        <p:spPr>
          <a:xfrm>
            <a:off x="4617720" y="2194560"/>
            <a:ext cx="30175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624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料金とコース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4617720" y="2743200"/>
            <a:ext cx="30175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50000"/>
              </a:lnSpc>
              <a:buNone/>
            </a:pPr>
            <a:r>
              <a:rPr lang="en-US" sz="1200" dirty="0">
                <a:solidFill>
                  <a:srgbClr val="7F8C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月額制・回数制など</a:t>
            </a:r>
            <a:endParaRPr lang="en-US" sz="1200" dirty="0"/>
          </a:p>
          <a:p>
            <a:pPr marL="0" indent="0">
              <a:lnSpc>
                <a:spcPct val="150000"/>
              </a:lnSpc>
              <a:buNone/>
            </a:pPr>
            <a:r>
              <a:rPr lang="en-US" sz="1200" dirty="0">
                <a:solidFill>
                  <a:srgbClr val="7F8C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プランの詳細と</a:t>
            </a:r>
            <a:endParaRPr lang="en-US" sz="1200" dirty="0"/>
          </a:p>
          <a:p>
            <a:pPr marL="0" indent="0">
              <a:lnSpc>
                <a:spcPct val="150000"/>
              </a:lnSpc>
              <a:buNone/>
            </a:pPr>
            <a:r>
              <a:rPr lang="en-US" sz="1200" dirty="0">
                <a:solidFill>
                  <a:srgbClr val="7F8C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価格を確認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8138160" y="1737360"/>
            <a:ext cx="3474720" cy="2194560"/>
          </a:xfrm>
          <a:prstGeom prst="roundRect">
            <a:avLst>
              <a:gd name="adj" fmla="val 5000"/>
            </a:avLst>
          </a:prstGeom>
          <a:solidFill>
            <a:srgbClr val="F4F7FA"/>
          </a:solidFill>
          <a:ln/>
          <a:effectLst>
            <a:outerShdw blurRad="63500" dist="25400" dir="8100000" algn="bl" rotWithShape="0">
              <a:srgbClr val="B2BEC3">
                <a:alpha val="25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8366760" y="1920240"/>
            <a:ext cx="457200" cy="73152"/>
          </a:xfrm>
          <a:prstGeom prst="roundRect">
            <a:avLst>
              <a:gd name="adj" fmla="val 50000"/>
            </a:avLst>
          </a:prstGeom>
          <a:solidFill>
            <a:srgbClr val="6C5CE7"/>
          </a:solidFill>
          <a:ln/>
        </p:spPr>
      </p:sp>
      <p:sp>
        <p:nvSpPr>
          <p:cNvPr id="14" name="Text 12"/>
          <p:cNvSpPr/>
          <p:nvPr/>
        </p:nvSpPr>
        <p:spPr>
          <a:xfrm>
            <a:off x="8366760" y="2194560"/>
            <a:ext cx="30175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624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雰囲気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8366760" y="2743200"/>
            <a:ext cx="30175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50000"/>
              </a:lnSpc>
              <a:buNone/>
            </a:pPr>
            <a:r>
              <a:rPr lang="en-US" sz="1200" dirty="0">
                <a:solidFill>
                  <a:srgbClr val="7F8C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店舗内の雰囲気や</a:t>
            </a:r>
            <a:endParaRPr lang="en-US" sz="1200" dirty="0"/>
          </a:p>
          <a:p>
            <a:pPr marL="0" indent="0">
              <a:lnSpc>
                <a:spcPct val="150000"/>
              </a:lnSpc>
              <a:buNone/>
            </a:pPr>
            <a:r>
              <a:rPr lang="en-US" sz="1200" dirty="0">
                <a:solidFill>
                  <a:srgbClr val="7F8C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トレーニング環境を</a:t>
            </a:r>
            <a:endParaRPr lang="en-US" sz="1200" dirty="0"/>
          </a:p>
          <a:p>
            <a:pPr marL="0" indent="0">
              <a:lnSpc>
                <a:spcPct val="150000"/>
              </a:lnSpc>
              <a:buNone/>
            </a:pPr>
            <a:r>
              <a:rPr lang="en-US" sz="1200" dirty="0">
                <a:solidFill>
                  <a:srgbClr val="7F8C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把握できます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640080" y="4206240"/>
            <a:ext cx="3474720" cy="2194560"/>
          </a:xfrm>
          <a:prstGeom prst="roundRect">
            <a:avLst>
              <a:gd name="adj" fmla="val 5000"/>
            </a:avLst>
          </a:prstGeom>
          <a:solidFill>
            <a:srgbClr val="F4F7FA"/>
          </a:solidFill>
          <a:ln/>
          <a:effectLst>
            <a:outerShdw blurRad="63500" dist="25400" dir="8100000" algn="bl" rotWithShape="0">
              <a:srgbClr val="B2BEC3">
                <a:alpha val="25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868680" y="4389120"/>
            <a:ext cx="457200" cy="73152"/>
          </a:xfrm>
          <a:prstGeom prst="roundRect">
            <a:avLst>
              <a:gd name="adj" fmla="val 50000"/>
            </a:avLst>
          </a:prstGeom>
          <a:solidFill>
            <a:srgbClr val="00B894"/>
          </a:solidFill>
          <a:ln/>
        </p:spPr>
      </p:sp>
      <p:sp>
        <p:nvSpPr>
          <p:cNvPr id="18" name="Text 16"/>
          <p:cNvSpPr/>
          <p:nvPr/>
        </p:nvSpPr>
        <p:spPr>
          <a:xfrm>
            <a:off x="868680" y="4663440"/>
            <a:ext cx="30175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624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設備とレンタル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868680" y="5212080"/>
            <a:ext cx="30175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50000"/>
              </a:lnSpc>
              <a:buNone/>
            </a:pPr>
            <a:r>
              <a:rPr lang="en-US" sz="1200" dirty="0">
                <a:solidFill>
                  <a:srgbClr val="7F8C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ウェア・タオル・</a:t>
            </a:r>
            <a:endParaRPr lang="en-US" sz="1200" dirty="0"/>
          </a:p>
          <a:p>
            <a:pPr marL="0" indent="0">
              <a:lnSpc>
                <a:spcPct val="150000"/>
              </a:lnSpc>
              <a:buNone/>
            </a:pPr>
            <a:r>
              <a:rPr lang="en-US" sz="1200" dirty="0">
                <a:solidFill>
                  <a:srgbClr val="7F8C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シャワー等の</a:t>
            </a:r>
            <a:endParaRPr lang="en-US" sz="1200" dirty="0"/>
          </a:p>
          <a:p>
            <a:pPr marL="0" indent="0">
              <a:lnSpc>
                <a:spcPct val="150000"/>
              </a:lnSpc>
              <a:buNone/>
            </a:pPr>
            <a:r>
              <a:rPr lang="en-US" sz="1200" dirty="0">
                <a:solidFill>
                  <a:srgbClr val="7F8C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貸出状況を確認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4389120" y="4206240"/>
            <a:ext cx="3474720" cy="2194560"/>
          </a:xfrm>
          <a:prstGeom prst="roundRect">
            <a:avLst>
              <a:gd name="adj" fmla="val 5000"/>
            </a:avLst>
          </a:prstGeom>
          <a:solidFill>
            <a:srgbClr val="F4F7FA"/>
          </a:solidFill>
          <a:ln/>
          <a:effectLst>
            <a:outerShdw blurRad="63500" dist="25400" dir="8100000" algn="bl" rotWithShape="0">
              <a:srgbClr val="B2BEC3">
                <a:alpha val="25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4617720" y="4389120"/>
            <a:ext cx="457200" cy="73152"/>
          </a:xfrm>
          <a:prstGeom prst="roundRect">
            <a:avLst>
              <a:gd name="adj" fmla="val 50000"/>
            </a:avLst>
          </a:prstGeom>
          <a:solidFill>
            <a:srgbClr val="F39C12"/>
          </a:solidFill>
          <a:ln/>
        </p:spPr>
      </p:sp>
      <p:sp>
        <p:nvSpPr>
          <p:cNvPr id="22" name="Text 20"/>
          <p:cNvSpPr/>
          <p:nvPr/>
        </p:nvSpPr>
        <p:spPr>
          <a:xfrm>
            <a:off x="4617720" y="4663440"/>
            <a:ext cx="30175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624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口コミ・評判</a:t>
            </a:r>
            <a:endParaRPr lang="en-US" sz="1700" dirty="0"/>
          </a:p>
        </p:txBody>
      </p:sp>
      <p:sp>
        <p:nvSpPr>
          <p:cNvPr id="23" name="Text 21"/>
          <p:cNvSpPr/>
          <p:nvPr/>
        </p:nvSpPr>
        <p:spPr>
          <a:xfrm>
            <a:off x="4617720" y="5212080"/>
            <a:ext cx="30175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50000"/>
              </a:lnSpc>
              <a:buNone/>
            </a:pPr>
            <a:r>
              <a:rPr lang="en-US" sz="1200" dirty="0">
                <a:solidFill>
                  <a:srgbClr val="7F8C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Google口コミなど</a:t>
            </a:r>
            <a:endParaRPr lang="en-US" sz="1200" dirty="0"/>
          </a:p>
          <a:p>
            <a:pPr marL="0" indent="0">
              <a:lnSpc>
                <a:spcPct val="150000"/>
              </a:lnSpc>
              <a:buNone/>
            </a:pPr>
            <a:r>
              <a:rPr lang="en-US" sz="1200" dirty="0">
                <a:solidFill>
                  <a:srgbClr val="7F8C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実際の利用者の</a:t>
            </a:r>
            <a:endParaRPr lang="en-US" sz="1200" dirty="0"/>
          </a:p>
          <a:p>
            <a:pPr marL="0" indent="0">
              <a:lnSpc>
                <a:spcPct val="150000"/>
              </a:lnSpc>
              <a:buNone/>
            </a:pPr>
            <a:r>
              <a:rPr lang="en-US" sz="1200" dirty="0">
                <a:solidFill>
                  <a:srgbClr val="7F8C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リアルな声</a:t>
            </a:r>
            <a:endParaRPr lang="en-US" sz="1200" dirty="0"/>
          </a:p>
        </p:txBody>
      </p:sp>
      <p:sp>
        <p:nvSpPr>
          <p:cNvPr id="24" name="Shape 22"/>
          <p:cNvSpPr/>
          <p:nvPr/>
        </p:nvSpPr>
        <p:spPr>
          <a:xfrm>
            <a:off x="8138160" y="4206240"/>
            <a:ext cx="3474720" cy="2194560"/>
          </a:xfrm>
          <a:prstGeom prst="roundRect">
            <a:avLst>
              <a:gd name="adj" fmla="val 5000"/>
            </a:avLst>
          </a:prstGeom>
          <a:solidFill>
            <a:srgbClr val="F4F7FA"/>
          </a:solidFill>
          <a:ln/>
          <a:effectLst>
            <a:outerShdw blurRad="63500" dist="25400" dir="8100000" algn="bl" rotWithShape="0">
              <a:srgbClr val="B2BEC3">
                <a:alpha val="25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8366760" y="4389120"/>
            <a:ext cx="457200" cy="73152"/>
          </a:xfrm>
          <a:prstGeom prst="roundRect">
            <a:avLst>
              <a:gd name="adj" fmla="val 50000"/>
            </a:avLst>
          </a:prstGeom>
          <a:solidFill>
            <a:srgbClr val="FD79A8"/>
          </a:solidFill>
          <a:ln/>
        </p:spPr>
      </p:sp>
      <p:sp>
        <p:nvSpPr>
          <p:cNvPr id="26" name="Text 24"/>
          <p:cNvSpPr/>
          <p:nvPr/>
        </p:nvSpPr>
        <p:spPr>
          <a:xfrm>
            <a:off x="8366760" y="4663440"/>
            <a:ext cx="30175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624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トレーナー情報</a:t>
            </a:r>
            <a:endParaRPr lang="en-US" sz="1700" dirty="0"/>
          </a:p>
        </p:txBody>
      </p:sp>
      <p:sp>
        <p:nvSpPr>
          <p:cNvPr id="27" name="Text 25"/>
          <p:cNvSpPr/>
          <p:nvPr/>
        </p:nvSpPr>
        <p:spPr>
          <a:xfrm>
            <a:off x="8366760" y="5212080"/>
            <a:ext cx="30175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50000"/>
              </a:lnSpc>
              <a:buNone/>
            </a:pPr>
            <a:r>
              <a:rPr lang="en-US" sz="1200" dirty="0">
                <a:solidFill>
                  <a:srgbClr val="7F8C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トレーナーの経歴や</a:t>
            </a:r>
            <a:endParaRPr lang="en-US" sz="1200" dirty="0"/>
          </a:p>
          <a:p>
            <a:pPr marL="0" indent="0">
              <a:lnSpc>
                <a:spcPct val="150000"/>
              </a:lnSpc>
              <a:buNone/>
            </a:pPr>
            <a:r>
              <a:rPr lang="en-US" sz="1200" dirty="0">
                <a:solidFill>
                  <a:srgbClr val="7F8C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資格、得意分野を</a:t>
            </a:r>
            <a:endParaRPr lang="en-US" sz="1200" dirty="0"/>
          </a:p>
          <a:p>
            <a:pPr marL="0" indent="0">
              <a:lnSpc>
                <a:spcPct val="150000"/>
              </a:lnSpc>
              <a:buNone/>
            </a:pPr>
            <a:r>
              <a:rPr lang="en-US" sz="1200" dirty="0">
                <a:solidFill>
                  <a:srgbClr val="7F8C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チェック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65760"/>
            <a:ext cx="9144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1624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料金表示の読み方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640080" y="109728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7F8C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一覧ページの料金は「1回あたりの最低料金」で表示されます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640080" y="1828800"/>
            <a:ext cx="3474720" cy="4389120"/>
          </a:xfrm>
          <a:prstGeom prst="roundRect">
            <a:avLst>
              <a:gd name="adj" fmla="val 3158"/>
            </a:avLst>
          </a:prstGeom>
          <a:solidFill>
            <a:srgbClr val="F4F7FA"/>
          </a:solidFill>
          <a:ln/>
          <a:effectLst>
            <a:outerShdw blurRad="63500" dist="25400" dir="8100000" algn="bl" rotWithShape="0">
              <a:srgbClr val="B2BEC3">
                <a:alpha val="25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1737360" y="2057400"/>
            <a:ext cx="1280160" cy="365760"/>
          </a:xfrm>
          <a:prstGeom prst="roundRect">
            <a:avLst>
              <a:gd name="adj" fmla="val 20000"/>
            </a:avLst>
          </a:prstGeom>
          <a:solidFill>
            <a:srgbClr val="00B894"/>
          </a:solidFill>
          <a:ln/>
        </p:spPr>
      </p:sp>
      <p:sp>
        <p:nvSpPr>
          <p:cNvPr id="6" name="Text 4"/>
          <p:cNvSpPr/>
          <p:nvPr/>
        </p:nvSpPr>
        <p:spPr>
          <a:xfrm>
            <a:off x="1737360" y="2057400"/>
            <a:ext cx="1280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手頃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822960" y="2651760"/>
            <a:ext cx="31089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800" b="1" dirty="0">
                <a:solidFill>
                  <a:srgbClr val="1624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3,500</a:t>
            </a:r>
            <a:endParaRPr lang="en-US" sz="4800" dirty="0"/>
          </a:p>
        </p:txBody>
      </p:sp>
      <p:sp>
        <p:nvSpPr>
          <p:cNvPr id="8" name="Text 6"/>
          <p:cNvSpPr/>
          <p:nvPr/>
        </p:nvSpPr>
        <p:spPr>
          <a:xfrm>
            <a:off x="822960" y="3749040"/>
            <a:ext cx="3108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7F8C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円/回〜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914400" y="4297680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624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ASPI 渋谷店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914400" y="4846320"/>
            <a:ext cx="29260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sz="1200" dirty="0">
                <a:solidFill>
                  <a:srgbClr val="7F8C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リーズナブル価格帯</a:t>
            </a:r>
            <a:endParaRPr lang="en-US" sz="1200" dirty="0"/>
          </a:p>
          <a:p>
            <a:pPr marL="0" indent="0" algn="ctr">
              <a:lnSpc>
                <a:spcPct val="150000"/>
              </a:lnSpc>
              <a:buNone/>
            </a:pPr>
            <a:r>
              <a:rPr lang="en-US" sz="1200" dirty="0">
                <a:solidFill>
                  <a:srgbClr val="7F8C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30分の短時間セッションが中心</a:t>
            </a:r>
            <a:endParaRPr lang="en-US" sz="1200" dirty="0"/>
          </a:p>
          <a:p>
            <a:pPr marL="0" indent="0" algn="ctr">
              <a:lnSpc>
                <a:spcPct val="150000"/>
              </a:lnSpc>
              <a:buNone/>
            </a:pPr>
            <a:r>
              <a:rPr lang="en-US" sz="1200" dirty="0">
                <a:solidFill>
                  <a:srgbClr val="7F8C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月8回プランなど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4389120" y="1828800"/>
            <a:ext cx="3474720" cy="4389120"/>
          </a:xfrm>
          <a:prstGeom prst="roundRect">
            <a:avLst>
              <a:gd name="adj" fmla="val 3158"/>
            </a:avLst>
          </a:prstGeom>
          <a:solidFill>
            <a:srgbClr val="F4F7FA"/>
          </a:solidFill>
          <a:ln/>
          <a:effectLst>
            <a:outerShdw blurRad="63500" dist="25400" dir="8100000" algn="bl" rotWithShape="0">
              <a:srgbClr val="B2BEC3">
                <a:alpha val="25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5486400" y="2057400"/>
            <a:ext cx="1280160" cy="365760"/>
          </a:xfrm>
          <a:prstGeom prst="roundRect">
            <a:avLst>
              <a:gd name="adj" fmla="val 20000"/>
            </a:avLst>
          </a:prstGeom>
          <a:solidFill>
            <a:srgbClr val="00B4D8"/>
          </a:solidFill>
          <a:ln/>
        </p:spPr>
      </p:sp>
      <p:sp>
        <p:nvSpPr>
          <p:cNvPr id="13" name="Text 11"/>
          <p:cNvSpPr/>
          <p:nvPr/>
        </p:nvSpPr>
        <p:spPr>
          <a:xfrm>
            <a:off x="5486400" y="2057400"/>
            <a:ext cx="1280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標準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4572000" y="2651760"/>
            <a:ext cx="31089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800" b="1" dirty="0">
                <a:solidFill>
                  <a:srgbClr val="1624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6,050</a:t>
            </a:r>
            <a:endParaRPr lang="en-US" sz="4800" dirty="0"/>
          </a:p>
        </p:txBody>
      </p:sp>
      <p:sp>
        <p:nvSpPr>
          <p:cNvPr id="15" name="Text 13"/>
          <p:cNvSpPr/>
          <p:nvPr/>
        </p:nvSpPr>
        <p:spPr>
          <a:xfrm>
            <a:off x="4572000" y="3749040"/>
            <a:ext cx="3108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7F8C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円/回〜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4663440" y="4297680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624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eviGym 渋谷公園通り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4663440" y="4846320"/>
            <a:ext cx="29260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sz="1200" dirty="0">
                <a:solidFill>
                  <a:srgbClr val="7F8C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中価格帯</a:t>
            </a:r>
            <a:endParaRPr lang="en-US" sz="1200" dirty="0"/>
          </a:p>
          <a:p>
            <a:pPr marL="0" indent="0" algn="ctr">
              <a:lnSpc>
                <a:spcPct val="150000"/>
              </a:lnSpc>
              <a:buNone/>
            </a:pPr>
            <a:r>
              <a:rPr lang="en-US" sz="1200" dirty="0">
                <a:solidFill>
                  <a:srgbClr val="7F8C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50〜60分のセッション</a:t>
            </a:r>
            <a:endParaRPr lang="en-US" sz="1200" dirty="0"/>
          </a:p>
          <a:p>
            <a:pPr marL="0" indent="0" algn="ctr">
              <a:lnSpc>
                <a:spcPct val="150000"/>
              </a:lnSpc>
              <a:buNone/>
            </a:pPr>
            <a:r>
              <a:rPr lang="en-US" sz="1200" dirty="0">
                <a:solidFill>
                  <a:srgbClr val="7F8C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回数券・月額プラン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8138160" y="1828800"/>
            <a:ext cx="3474720" cy="4389120"/>
          </a:xfrm>
          <a:prstGeom prst="roundRect">
            <a:avLst>
              <a:gd name="adj" fmla="val 3158"/>
            </a:avLst>
          </a:prstGeom>
          <a:solidFill>
            <a:srgbClr val="F4F7FA"/>
          </a:solidFill>
          <a:ln/>
          <a:effectLst>
            <a:outerShdw blurRad="63500" dist="25400" dir="8100000" algn="bl" rotWithShape="0">
              <a:srgbClr val="B2BEC3">
                <a:alpha val="25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9235440" y="2057400"/>
            <a:ext cx="1280160" cy="365760"/>
          </a:xfrm>
          <a:prstGeom prst="roundRect">
            <a:avLst>
              <a:gd name="adj" fmla="val 20000"/>
            </a:avLst>
          </a:prstGeom>
          <a:solidFill>
            <a:srgbClr val="6C5CE7"/>
          </a:solidFill>
          <a:ln/>
        </p:spPr>
      </p:sp>
      <p:sp>
        <p:nvSpPr>
          <p:cNvPr id="20" name="Text 18"/>
          <p:cNvSpPr/>
          <p:nvPr/>
        </p:nvSpPr>
        <p:spPr>
          <a:xfrm>
            <a:off x="9235440" y="2057400"/>
            <a:ext cx="1280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高級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8321040" y="2651760"/>
            <a:ext cx="31089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800" b="1" dirty="0">
                <a:solidFill>
                  <a:srgbClr val="1624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9,680</a:t>
            </a:r>
            <a:endParaRPr lang="en-US" sz="4800" dirty="0"/>
          </a:p>
        </p:txBody>
      </p:sp>
      <p:sp>
        <p:nvSpPr>
          <p:cNvPr id="22" name="Text 20"/>
          <p:cNvSpPr/>
          <p:nvPr/>
        </p:nvSpPr>
        <p:spPr>
          <a:xfrm>
            <a:off x="8321040" y="3749040"/>
            <a:ext cx="3108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7F8C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円/回〜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8412480" y="4297680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624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渋谷の高級ジム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8412480" y="4846320"/>
            <a:ext cx="29260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sz="1200" dirty="0">
                <a:solidFill>
                  <a:srgbClr val="7F8C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プレミアム価格帯</a:t>
            </a:r>
            <a:endParaRPr lang="en-US" sz="1200" dirty="0"/>
          </a:p>
          <a:p>
            <a:pPr marL="0" indent="0" algn="ctr">
              <a:lnSpc>
                <a:spcPct val="150000"/>
              </a:lnSpc>
              <a:buNone/>
            </a:pPr>
            <a:r>
              <a:rPr lang="en-US" sz="1200" dirty="0">
                <a:solidFill>
                  <a:srgbClr val="7F8C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ハイレベルなトレーナー</a:t>
            </a:r>
            <a:endParaRPr lang="en-US" sz="1200" dirty="0"/>
          </a:p>
          <a:p>
            <a:pPr marL="0" indent="0" algn="ctr">
              <a:lnSpc>
                <a:spcPct val="150000"/>
              </a:lnSpc>
              <a:buNone/>
            </a:pPr>
            <a:r>
              <a:rPr lang="en-US" sz="1200" dirty="0">
                <a:solidFill>
                  <a:srgbClr val="7F8C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充実したサポート</a:t>
            </a:r>
            <a:endParaRPr lang="en-US" sz="1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65760"/>
            <a:ext cx="9144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1624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料金プランの種類と相場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640080" y="1280160"/>
            <a:ext cx="5029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624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料金プランの種類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640080" y="1920240"/>
            <a:ext cx="5029200" cy="1234440"/>
          </a:xfrm>
          <a:prstGeom prst="roundRect">
            <a:avLst>
              <a:gd name="adj" fmla="val 7407"/>
            </a:avLst>
          </a:prstGeom>
          <a:solidFill>
            <a:srgbClr val="F4F7FA"/>
          </a:solidFill>
          <a:ln/>
          <a:effectLst>
            <a:outerShdw blurRad="50800" dist="12700" dir="8100000" algn="bl" rotWithShape="0">
              <a:srgbClr val="B2BEC3">
                <a:alpha val="2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960120" y="2240280"/>
            <a:ext cx="548640" cy="548640"/>
          </a:xfrm>
          <a:prstGeom prst="ellipse">
            <a:avLst/>
          </a:prstGeom>
          <a:solidFill>
            <a:srgbClr val="00B4D8"/>
          </a:solidFill>
          <a:ln/>
        </p:spPr>
      </p:sp>
      <p:sp>
        <p:nvSpPr>
          <p:cNvPr id="6" name="Text 4"/>
          <p:cNvSpPr/>
          <p:nvPr/>
        </p:nvSpPr>
        <p:spPr>
          <a:xfrm>
            <a:off x="1691640" y="2057400"/>
            <a:ext cx="2743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624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月額制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1691640" y="2468880"/>
            <a:ext cx="3657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50000"/>
              </a:lnSpc>
              <a:buNone/>
            </a:pPr>
            <a:r>
              <a:rPr lang="en-US" sz="1100" dirty="0">
                <a:solidFill>
                  <a:srgbClr val="7F8C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毎月定額で回数が決まったプラン。</a:t>
            </a:r>
            <a:endParaRPr lang="en-US" sz="1100" dirty="0"/>
          </a:p>
          <a:p>
            <a:pPr marL="0" indent="0">
              <a:lnSpc>
                <a:spcPct val="150000"/>
              </a:lnSpc>
              <a:buNone/>
            </a:pPr>
            <a:r>
              <a:rPr lang="en-US" sz="1100" dirty="0">
                <a:solidFill>
                  <a:srgbClr val="7F8C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安定して通いたい方におすすめ。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640080" y="3383280"/>
            <a:ext cx="5029200" cy="1234440"/>
          </a:xfrm>
          <a:prstGeom prst="roundRect">
            <a:avLst>
              <a:gd name="adj" fmla="val 7407"/>
            </a:avLst>
          </a:prstGeom>
          <a:solidFill>
            <a:srgbClr val="F4F7FA"/>
          </a:solidFill>
          <a:ln/>
          <a:effectLst>
            <a:outerShdw blurRad="50800" dist="12700" dir="8100000" algn="bl" rotWithShape="0">
              <a:srgbClr val="B2BEC3">
                <a:alpha val="20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960120" y="3703320"/>
            <a:ext cx="548640" cy="548640"/>
          </a:xfrm>
          <a:prstGeom prst="ellipse">
            <a:avLst/>
          </a:prstGeom>
          <a:solidFill>
            <a:srgbClr val="F39C12"/>
          </a:solidFill>
          <a:ln/>
        </p:spPr>
      </p:sp>
      <p:sp>
        <p:nvSpPr>
          <p:cNvPr id="10" name="Text 8"/>
          <p:cNvSpPr/>
          <p:nvPr/>
        </p:nvSpPr>
        <p:spPr>
          <a:xfrm>
            <a:off x="1691640" y="3520440"/>
            <a:ext cx="2743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624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回数制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1691640" y="3931920"/>
            <a:ext cx="3657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50000"/>
              </a:lnSpc>
              <a:buNone/>
            </a:pPr>
            <a:r>
              <a:rPr lang="en-US" sz="1100" dirty="0">
                <a:solidFill>
                  <a:srgbClr val="7F8C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好きなタイミングで通える回数券。</a:t>
            </a:r>
            <a:endParaRPr lang="en-US" sz="1100" dirty="0"/>
          </a:p>
          <a:p>
            <a:pPr marL="0" indent="0">
              <a:lnSpc>
                <a:spcPct val="150000"/>
              </a:lnSpc>
              <a:buNone/>
            </a:pPr>
            <a:r>
              <a:rPr lang="en-US" sz="1100" dirty="0">
                <a:solidFill>
                  <a:srgbClr val="7F8C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不定期に利用したい方向け。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640080" y="4846320"/>
            <a:ext cx="5029200" cy="1234440"/>
          </a:xfrm>
          <a:prstGeom prst="roundRect">
            <a:avLst>
              <a:gd name="adj" fmla="val 7407"/>
            </a:avLst>
          </a:prstGeom>
          <a:solidFill>
            <a:srgbClr val="F4F7FA"/>
          </a:solidFill>
          <a:ln/>
          <a:effectLst>
            <a:outerShdw blurRad="50800" dist="12700" dir="8100000" algn="bl" rotWithShape="0">
              <a:srgbClr val="B2BEC3">
                <a:alpha val="20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960120" y="5166360"/>
            <a:ext cx="548640" cy="548640"/>
          </a:xfrm>
          <a:prstGeom prst="ellipse">
            <a:avLst/>
          </a:prstGeom>
          <a:solidFill>
            <a:srgbClr val="E94560"/>
          </a:solidFill>
          <a:ln/>
        </p:spPr>
      </p:sp>
      <p:sp>
        <p:nvSpPr>
          <p:cNvPr id="14" name="Text 12"/>
          <p:cNvSpPr/>
          <p:nvPr/>
        </p:nvSpPr>
        <p:spPr>
          <a:xfrm>
            <a:off x="1691640" y="4983480"/>
            <a:ext cx="2743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624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短期集中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1691640" y="5394960"/>
            <a:ext cx="3657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50000"/>
              </a:lnSpc>
              <a:buNone/>
            </a:pPr>
            <a:r>
              <a:rPr lang="en-US" sz="1100" dirty="0">
                <a:solidFill>
                  <a:srgbClr val="7F8C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2〜3ヶ月の集中コース。</a:t>
            </a:r>
            <a:endParaRPr lang="en-US" sz="1100" dirty="0"/>
          </a:p>
          <a:p>
            <a:pPr marL="0" indent="0">
              <a:lnSpc>
                <a:spcPct val="150000"/>
              </a:lnSpc>
              <a:buNone/>
            </a:pPr>
            <a:r>
              <a:rPr lang="en-US" sz="1100" dirty="0">
                <a:solidFill>
                  <a:srgbClr val="7F8C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結果重視のダイエットにおすすめ。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6217920" y="1280160"/>
            <a:ext cx="5029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624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料金の相場ガイド</a:t>
            </a:r>
            <a:endParaRPr lang="en-US" sz="1800" dirty="0"/>
          </a:p>
        </p:txBody>
      </p:sp>
      <p:sp>
        <p:nvSpPr>
          <p:cNvPr id="17" name="Shape 15"/>
          <p:cNvSpPr/>
          <p:nvPr/>
        </p:nvSpPr>
        <p:spPr>
          <a:xfrm>
            <a:off x="6217920" y="1920240"/>
            <a:ext cx="2743200" cy="411480"/>
          </a:xfrm>
          <a:prstGeom prst="roundRect">
            <a:avLst>
              <a:gd name="adj" fmla="val 17778"/>
            </a:avLst>
          </a:prstGeom>
          <a:solidFill>
            <a:srgbClr val="00B894"/>
          </a:solidFill>
          <a:ln/>
        </p:spPr>
      </p:sp>
      <p:sp>
        <p:nvSpPr>
          <p:cNvPr id="18" name="Text 16"/>
          <p:cNvSpPr/>
          <p:nvPr/>
        </p:nvSpPr>
        <p:spPr>
          <a:xfrm>
            <a:off x="6400800" y="1920240"/>
            <a:ext cx="23774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3,000〜7,000円/回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6217920" y="237744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624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リーズナブル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8961120" y="2377440"/>
            <a:ext cx="2560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7F8C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短時間・基本的な指導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6217920" y="2971800"/>
            <a:ext cx="3566160" cy="411480"/>
          </a:xfrm>
          <a:prstGeom prst="roundRect">
            <a:avLst>
              <a:gd name="adj" fmla="val 17778"/>
            </a:avLst>
          </a:prstGeom>
          <a:solidFill>
            <a:srgbClr val="00B4D8"/>
          </a:solidFill>
          <a:ln/>
        </p:spPr>
      </p:sp>
      <p:sp>
        <p:nvSpPr>
          <p:cNvPr id="22" name="Text 20"/>
          <p:cNvSpPr/>
          <p:nvPr/>
        </p:nvSpPr>
        <p:spPr>
          <a:xfrm>
            <a:off x="6400800" y="2971800"/>
            <a:ext cx="3200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7,000〜10,000円/回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6217920" y="342900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624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標準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8961120" y="3429000"/>
            <a:ext cx="2560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7F8C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充実したサポート付き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6217920" y="4023360"/>
            <a:ext cx="4754880" cy="411480"/>
          </a:xfrm>
          <a:prstGeom prst="roundRect">
            <a:avLst>
              <a:gd name="adj" fmla="val 17778"/>
            </a:avLst>
          </a:prstGeom>
          <a:solidFill>
            <a:srgbClr val="6C5CE7"/>
          </a:solidFill>
          <a:ln/>
        </p:spPr>
      </p:sp>
      <p:sp>
        <p:nvSpPr>
          <p:cNvPr id="26" name="Text 24"/>
          <p:cNvSpPr/>
          <p:nvPr/>
        </p:nvSpPr>
        <p:spPr>
          <a:xfrm>
            <a:off x="6400800" y="4023360"/>
            <a:ext cx="43891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10,000円〜/回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6217920" y="448056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624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プレミアム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8961120" y="4480560"/>
            <a:ext cx="2560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7F8C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高資格トレーナー・</a:t>
            </a:r>
            <a:endParaRPr lang="en-US" sz="1000" dirty="0"/>
          </a:p>
          <a:p>
            <a:pPr marL="0" indent="0">
              <a:buNone/>
            </a:pPr>
            <a:r>
              <a:rPr lang="en-US" sz="1000" dirty="0">
                <a:solidFill>
                  <a:srgbClr val="7F8C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手厚い食事指導</a:t>
            </a:r>
            <a:endParaRPr lang="en-US" sz="1000" dirty="0"/>
          </a:p>
        </p:txBody>
      </p:sp>
      <p:sp>
        <p:nvSpPr>
          <p:cNvPr id="29" name="Shape 27"/>
          <p:cNvSpPr/>
          <p:nvPr/>
        </p:nvSpPr>
        <p:spPr>
          <a:xfrm>
            <a:off x="6217920" y="5120640"/>
            <a:ext cx="5303520" cy="1280160"/>
          </a:xfrm>
          <a:prstGeom prst="roundRect">
            <a:avLst>
              <a:gd name="adj" fmla="val 7143"/>
            </a:avLst>
          </a:prstGeom>
          <a:solidFill>
            <a:srgbClr val="FFF3E0"/>
          </a:solidFill>
          <a:ln/>
        </p:spPr>
      </p:sp>
      <p:sp>
        <p:nvSpPr>
          <p:cNvPr id="30" name="Text 28"/>
          <p:cNvSpPr/>
          <p:nvPr/>
        </p:nvSpPr>
        <p:spPr>
          <a:xfrm>
            <a:off x="6492240" y="5212080"/>
            <a:ext cx="47548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40000"/>
              </a:lnSpc>
              <a:buNone/>
            </a:pPr>
            <a:r>
              <a:rPr lang="en-US" sz="1300" b="1" dirty="0">
                <a:solidFill>
                  <a:srgbClr val="F39C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注意すべき追加費用
</a:t>
            </a:r>
            <a:r>
              <a:rPr lang="en-US" sz="1100" dirty="0">
                <a:solidFill>
                  <a:srgbClr val="2D3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・入会金：20,000〜50,000円が一般的
・事務手数料が別途かかる場合あり
・キャンペーンで入会金無料のケースも</a:t>
            </a:r>
            <a:endParaRPr lang="en-US" sz="13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65760"/>
            <a:ext cx="10058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1624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ジム選び 5つのチェックポイント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640080" y="109728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7F8C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パーソナルジム選びで失敗しないための重要な確認項目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365760" y="1737360"/>
            <a:ext cx="2103120" cy="4572000"/>
          </a:xfrm>
          <a:prstGeom prst="roundRect">
            <a:avLst>
              <a:gd name="adj" fmla="val 5217"/>
            </a:avLst>
          </a:prstGeom>
          <a:solidFill>
            <a:srgbClr val="F4F7FA"/>
          </a:solidFill>
          <a:ln/>
          <a:effectLst>
            <a:outerShdw blurRad="63500" dist="25400" dir="8100000" algn="bl" rotWithShape="0">
              <a:srgbClr val="B2BEC3">
                <a:alpha val="25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1005840" y="2057400"/>
            <a:ext cx="822960" cy="822960"/>
          </a:xfrm>
          <a:prstGeom prst="ellipse">
            <a:avLst/>
          </a:prstGeom>
          <a:solidFill>
            <a:srgbClr val="00B4D8"/>
          </a:solidFill>
          <a:ln/>
        </p:spPr>
      </p:sp>
      <p:sp>
        <p:nvSpPr>
          <p:cNvPr id="6" name="Text 4"/>
          <p:cNvSpPr/>
          <p:nvPr/>
        </p:nvSpPr>
        <p:spPr>
          <a:xfrm>
            <a:off x="1005840" y="2057400"/>
            <a:ext cx="822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502920" y="3108960"/>
            <a:ext cx="1828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1500" b="1" dirty="0">
                <a:solidFill>
                  <a:srgbClr val="1624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料金とコース内容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502920" y="3931920"/>
            <a:ext cx="182880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60000"/>
              </a:lnSpc>
              <a:buNone/>
            </a:pPr>
            <a:r>
              <a:rPr lang="en-US" sz="1100" dirty="0">
                <a:solidFill>
                  <a:srgbClr val="7F8C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月額制・回数制・短期集中など</a:t>
            </a:r>
            <a:endParaRPr lang="en-US" sz="1100" dirty="0"/>
          </a:p>
          <a:p>
            <a:pPr marL="0" indent="0" algn="ctr">
              <a:lnSpc>
                <a:spcPct val="160000"/>
              </a:lnSpc>
              <a:buNone/>
            </a:pPr>
            <a:r>
              <a:rPr lang="en-US" sz="1100" dirty="0">
                <a:solidFill>
                  <a:srgbClr val="7F8C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目的に合ったプランがあるか</a:t>
            </a:r>
            <a:endParaRPr lang="en-US" sz="1100" dirty="0"/>
          </a:p>
          <a:p>
            <a:pPr marL="0" indent="0" algn="ctr">
              <a:lnSpc>
                <a:spcPct val="160000"/>
              </a:lnSpc>
              <a:buNone/>
            </a:pPr>
            <a:r>
              <a:rPr lang="en-US" sz="1100" dirty="0">
                <a:solidFill>
                  <a:srgbClr val="7F8C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食事指導の有無も確認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2651760" y="1737360"/>
            <a:ext cx="2103120" cy="4572000"/>
          </a:xfrm>
          <a:prstGeom prst="roundRect">
            <a:avLst>
              <a:gd name="adj" fmla="val 5217"/>
            </a:avLst>
          </a:prstGeom>
          <a:solidFill>
            <a:srgbClr val="F4F7FA"/>
          </a:solidFill>
          <a:ln/>
          <a:effectLst>
            <a:outerShdw blurRad="63500" dist="25400" dir="8100000" algn="bl" rotWithShape="0">
              <a:srgbClr val="B2BEC3">
                <a:alpha val="25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3291840" y="2057400"/>
            <a:ext cx="822960" cy="822960"/>
          </a:xfrm>
          <a:prstGeom prst="ellipse">
            <a:avLst/>
          </a:prstGeom>
          <a:solidFill>
            <a:srgbClr val="E94560"/>
          </a:solidFill>
          <a:ln/>
        </p:spPr>
      </p:sp>
      <p:sp>
        <p:nvSpPr>
          <p:cNvPr id="11" name="Text 9"/>
          <p:cNvSpPr/>
          <p:nvPr/>
        </p:nvSpPr>
        <p:spPr>
          <a:xfrm>
            <a:off x="3291840" y="2057400"/>
            <a:ext cx="822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2800" dirty="0"/>
          </a:p>
        </p:txBody>
      </p:sp>
      <p:sp>
        <p:nvSpPr>
          <p:cNvPr id="12" name="Text 10"/>
          <p:cNvSpPr/>
          <p:nvPr/>
        </p:nvSpPr>
        <p:spPr>
          <a:xfrm>
            <a:off x="2788920" y="3108960"/>
            <a:ext cx="1828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1500" b="1" dirty="0">
                <a:solidFill>
                  <a:srgbClr val="1624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トレーナーの質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2788920" y="3931920"/>
            <a:ext cx="182880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60000"/>
              </a:lnSpc>
              <a:buNone/>
            </a:pPr>
            <a:r>
              <a:rPr lang="en-US" sz="1100" dirty="0">
                <a:solidFill>
                  <a:srgbClr val="7F8C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資格・経歴・実績を確認</a:t>
            </a:r>
            <a:endParaRPr lang="en-US" sz="1100" dirty="0"/>
          </a:p>
          <a:p>
            <a:pPr marL="0" indent="0" algn="ctr">
              <a:lnSpc>
                <a:spcPct val="160000"/>
              </a:lnSpc>
              <a:buNone/>
            </a:pPr>
            <a:r>
              <a:rPr lang="en-US" sz="1100" dirty="0">
                <a:solidFill>
                  <a:srgbClr val="7F8C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初回カウンセリングで</a:t>
            </a:r>
            <a:endParaRPr lang="en-US" sz="1100" dirty="0"/>
          </a:p>
          <a:p>
            <a:pPr marL="0" indent="0" algn="ctr">
              <a:lnSpc>
                <a:spcPct val="160000"/>
              </a:lnSpc>
              <a:buNone/>
            </a:pPr>
            <a:r>
              <a:rPr lang="en-US" sz="1100" dirty="0">
                <a:solidFill>
                  <a:srgbClr val="7F8C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相性もチェック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4937760" y="1737360"/>
            <a:ext cx="2103120" cy="4572000"/>
          </a:xfrm>
          <a:prstGeom prst="roundRect">
            <a:avLst>
              <a:gd name="adj" fmla="val 5217"/>
            </a:avLst>
          </a:prstGeom>
          <a:solidFill>
            <a:srgbClr val="F4F7FA"/>
          </a:solidFill>
          <a:ln/>
          <a:effectLst>
            <a:outerShdw blurRad="63500" dist="25400" dir="8100000" algn="bl" rotWithShape="0">
              <a:srgbClr val="B2BEC3">
                <a:alpha val="25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5577840" y="2057400"/>
            <a:ext cx="822960" cy="822960"/>
          </a:xfrm>
          <a:prstGeom prst="ellipse">
            <a:avLst/>
          </a:prstGeom>
          <a:solidFill>
            <a:srgbClr val="00B894"/>
          </a:solidFill>
          <a:ln/>
        </p:spPr>
      </p:sp>
      <p:sp>
        <p:nvSpPr>
          <p:cNvPr id="16" name="Text 14"/>
          <p:cNvSpPr/>
          <p:nvPr/>
        </p:nvSpPr>
        <p:spPr>
          <a:xfrm>
            <a:off x="5577840" y="2057400"/>
            <a:ext cx="822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2800" dirty="0"/>
          </a:p>
        </p:txBody>
      </p:sp>
      <p:sp>
        <p:nvSpPr>
          <p:cNvPr id="17" name="Text 15"/>
          <p:cNvSpPr/>
          <p:nvPr/>
        </p:nvSpPr>
        <p:spPr>
          <a:xfrm>
            <a:off x="5074920" y="3108960"/>
            <a:ext cx="1828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1500" b="1" dirty="0">
                <a:solidFill>
                  <a:srgbClr val="1624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設備と利便性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5074920" y="3931920"/>
            <a:ext cx="182880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60000"/>
              </a:lnSpc>
              <a:buNone/>
            </a:pPr>
            <a:r>
              <a:rPr lang="en-US" sz="1100" dirty="0">
                <a:solidFill>
                  <a:srgbClr val="7F8C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ウェア・タオルの</a:t>
            </a:r>
            <a:endParaRPr lang="en-US" sz="1100" dirty="0"/>
          </a:p>
          <a:p>
            <a:pPr marL="0" indent="0" algn="ctr">
              <a:lnSpc>
                <a:spcPct val="160000"/>
              </a:lnSpc>
              <a:buNone/>
            </a:pPr>
            <a:r>
              <a:rPr lang="en-US" sz="1100" dirty="0">
                <a:solidFill>
                  <a:srgbClr val="7F8C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レンタル有無</a:t>
            </a:r>
            <a:endParaRPr lang="en-US" sz="1100" dirty="0"/>
          </a:p>
          <a:p>
            <a:pPr marL="0" indent="0" algn="ctr">
              <a:lnSpc>
                <a:spcPct val="160000"/>
              </a:lnSpc>
              <a:buNone/>
            </a:pPr>
            <a:r>
              <a:rPr lang="en-US" sz="1100" dirty="0">
                <a:solidFill>
                  <a:srgbClr val="7F8C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シャワー・アメニティ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7223760" y="1737360"/>
            <a:ext cx="2103120" cy="4572000"/>
          </a:xfrm>
          <a:prstGeom prst="roundRect">
            <a:avLst>
              <a:gd name="adj" fmla="val 5217"/>
            </a:avLst>
          </a:prstGeom>
          <a:solidFill>
            <a:srgbClr val="F4F7FA"/>
          </a:solidFill>
          <a:ln/>
          <a:effectLst>
            <a:outerShdw blurRad="63500" dist="25400" dir="8100000" algn="bl" rotWithShape="0">
              <a:srgbClr val="B2BEC3">
                <a:alpha val="25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7863840" y="2057400"/>
            <a:ext cx="822960" cy="822960"/>
          </a:xfrm>
          <a:prstGeom prst="ellipse">
            <a:avLst/>
          </a:prstGeom>
          <a:solidFill>
            <a:srgbClr val="F39C12"/>
          </a:solidFill>
          <a:ln/>
        </p:spPr>
      </p:sp>
      <p:sp>
        <p:nvSpPr>
          <p:cNvPr id="21" name="Text 19"/>
          <p:cNvSpPr/>
          <p:nvPr/>
        </p:nvSpPr>
        <p:spPr>
          <a:xfrm>
            <a:off x="7863840" y="2057400"/>
            <a:ext cx="822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2800" dirty="0"/>
          </a:p>
        </p:txBody>
      </p:sp>
      <p:sp>
        <p:nvSpPr>
          <p:cNvPr id="22" name="Text 20"/>
          <p:cNvSpPr/>
          <p:nvPr/>
        </p:nvSpPr>
        <p:spPr>
          <a:xfrm>
            <a:off x="7360920" y="3108960"/>
            <a:ext cx="1828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1500" b="1" dirty="0">
                <a:solidFill>
                  <a:srgbClr val="1624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立地・アクセス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7360920" y="3931920"/>
            <a:ext cx="182880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60000"/>
              </a:lnSpc>
              <a:buNone/>
            </a:pPr>
            <a:r>
              <a:rPr lang="en-US" sz="1100" dirty="0">
                <a:solidFill>
                  <a:srgbClr val="7F8C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駅からの距離</a:t>
            </a:r>
            <a:endParaRPr lang="en-US" sz="1100" dirty="0"/>
          </a:p>
          <a:p>
            <a:pPr marL="0" indent="0" algn="ctr">
              <a:lnSpc>
                <a:spcPct val="160000"/>
              </a:lnSpc>
              <a:buNone/>
            </a:pPr>
            <a:r>
              <a:rPr lang="en-US" sz="1100" dirty="0">
                <a:solidFill>
                  <a:srgbClr val="7F8C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営業時間の確認</a:t>
            </a:r>
            <a:endParaRPr lang="en-US" sz="1100" dirty="0"/>
          </a:p>
          <a:p>
            <a:pPr marL="0" indent="0" algn="ctr">
              <a:lnSpc>
                <a:spcPct val="160000"/>
              </a:lnSpc>
              <a:buNone/>
            </a:pPr>
            <a:r>
              <a:rPr lang="en-US" sz="1100" dirty="0">
                <a:solidFill>
                  <a:srgbClr val="7F8C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通いやすさが継続の鍵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9509760" y="1737360"/>
            <a:ext cx="2103120" cy="4572000"/>
          </a:xfrm>
          <a:prstGeom prst="roundRect">
            <a:avLst>
              <a:gd name="adj" fmla="val 5217"/>
            </a:avLst>
          </a:prstGeom>
          <a:solidFill>
            <a:srgbClr val="F4F7FA"/>
          </a:solidFill>
          <a:ln/>
          <a:effectLst>
            <a:outerShdw blurRad="63500" dist="25400" dir="8100000" algn="bl" rotWithShape="0">
              <a:srgbClr val="B2BEC3">
                <a:alpha val="25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10149840" y="2057400"/>
            <a:ext cx="822960" cy="822960"/>
          </a:xfrm>
          <a:prstGeom prst="ellipse">
            <a:avLst/>
          </a:prstGeom>
          <a:solidFill>
            <a:srgbClr val="6C5CE7"/>
          </a:solidFill>
          <a:ln/>
        </p:spPr>
      </p:sp>
      <p:sp>
        <p:nvSpPr>
          <p:cNvPr id="26" name="Text 24"/>
          <p:cNvSpPr/>
          <p:nvPr/>
        </p:nvSpPr>
        <p:spPr>
          <a:xfrm>
            <a:off x="10149840" y="2057400"/>
            <a:ext cx="822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2800" dirty="0"/>
          </a:p>
        </p:txBody>
      </p:sp>
      <p:sp>
        <p:nvSpPr>
          <p:cNvPr id="27" name="Text 25"/>
          <p:cNvSpPr/>
          <p:nvPr/>
        </p:nvSpPr>
        <p:spPr>
          <a:xfrm>
            <a:off x="9646920" y="3108960"/>
            <a:ext cx="1828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1500" b="1" dirty="0">
                <a:solidFill>
                  <a:srgbClr val="1624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口コミ・体験</a:t>
            </a:r>
            <a:endParaRPr lang="en-US" sz="1500" dirty="0"/>
          </a:p>
        </p:txBody>
      </p:sp>
      <p:sp>
        <p:nvSpPr>
          <p:cNvPr id="28" name="Text 26"/>
          <p:cNvSpPr/>
          <p:nvPr/>
        </p:nvSpPr>
        <p:spPr>
          <a:xfrm>
            <a:off x="9646920" y="3931920"/>
            <a:ext cx="182880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60000"/>
              </a:lnSpc>
              <a:buNone/>
            </a:pPr>
            <a:r>
              <a:rPr lang="en-US" sz="1100" dirty="0">
                <a:solidFill>
                  <a:srgbClr val="7F8C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Google口コミで評判確認</a:t>
            </a:r>
            <a:endParaRPr lang="en-US" sz="1100" dirty="0"/>
          </a:p>
          <a:p>
            <a:pPr marL="0" indent="0" algn="ctr">
              <a:lnSpc>
                <a:spcPct val="160000"/>
              </a:lnSpc>
              <a:buNone/>
            </a:pPr>
            <a:r>
              <a:rPr lang="en-US" sz="1100" dirty="0">
                <a:solidFill>
                  <a:srgbClr val="7F8C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必ず体験レッスンを</a:t>
            </a:r>
            <a:endParaRPr lang="en-US" sz="1100" dirty="0"/>
          </a:p>
          <a:p>
            <a:pPr marL="0" indent="0" algn="ctr">
              <a:lnSpc>
                <a:spcPct val="160000"/>
              </a:lnSpc>
              <a:buNone/>
            </a:pPr>
            <a:r>
              <a:rPr lang="en-US" sz="1100" dirty="0">
                <a:solidFill>
                  <a:srgbClr val="7F8C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受けてから決める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372</Words>
  <Application>Microsoft Office PowerPoint</Application>
  <PresentationFormat>ワイド画面</PresentationFormat>
  <Paragraphs>191</Paragraphs>
  <Slides>9</Slides>
  <Notes>9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ジムここ 使い方ガイド</dc:title>
  <dc:subject>PptxGenJS Presentation</dc:subject>
  <dc:creator>ジムここ ガイド</dc:creator>
  <cp:lastModifiedBy>健太郎 渡部</cp:lastModifiedBy>
  <cp:revision>2</cp:revision>
  <dcterms:created xsi:type="dcterms:W3CDTF">2026-08-12T03:32:31Z</dcterms:created>
  <dcterms:modified xsi:type="dcterms:W3CDTF">2026-08-12T03:46:15Z</dcterms:modified>
</cp:coreProperties>
</file>